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258" r:id="rId3"/>
    <p:sldId id="322" r:id="rId4"/>
    <p:sldId id="262" r:id="rId5"/>
    <p:sldId id="276" r:id="rId6"/>
    <p:sldId id="305" r:id="rId7"/>
    <p:sldId id="341" r:id="rId8"/>
    <p:sldId id="286" r:id="rId9"/>
    <p:sldId id="285" r:id="rId10"/>
    <p:sldId id="323" r:id="rId11"/>
    <p:sldId id="265" r:id="rId12"/>
    <p:sldId id="306" r:id="rId13"/>
    <p:sldId id="326" r:id="rId14"/>
    <p:sldId id="274" r:id="rId15"/>
    <p:sldId id="311" r:id="rId16"/>
    <p:sldId id="327" r:id="rId17"/>
    <p:sldId id="334" r:id="rId18"/>
    <p:sldId id="332" r:id="rId19"/>
    <p:sldId id="331" r:id="rId20"/>
    <p:sldId id="338" r:id="rId21"/>
    <p:sldId id="339" r:id="rId22"/>
    <p:sldId id="330" r:id="rId23"/>
    <p:sldId id="333" r:id="rId24"/>
    <p:sldId id="335" r:id="rId25"/>
    <p:sldId id="336" r:id="rId26"/>
    <p:sldId id="302" r:id="rId27"/>
    <p:sldId id="294" r:id="rId28"/>
    <p:sldId id="295" r:id="rId29"/>
    <p:sldId id="297" r:id="rId30"/>
    <p:sldId id="299" r:id="rId31"/>
    <p:sldId id="300" r:id="rId32"/>
    <p:sldId id="301" r:id="rId33"/>
    <p:sldId id="314" r:id="rId34"/>
    <p:sldId id="313" r:id="rId35"/>
    <p:sldId id="329" r:id="rId36"/>
    <p:sldId id="340" r:id="rId37"/>
    <p:sldId id="33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706" autoAdjust="0"/>
    <p:restoredTop sz="94671" autoAdjust="0"/>
  </p:normalViewPr>
  <p:slideViewPr>
    <p:cSldViewPr>
      <p:cViewPr>
        <p:scale>
          <a:sx n="72" d="100"/>
          <a:sy n="72" d="100"/>
        </p:scale>
        <p:origin x="-1878"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B9BF1-62A4-49F6-98AA-8AE318A1279F}" type="datetimeFigureOut">
              <a:rPr lang="en-CA" smtClean="0"/>
              <a:t>2013-09-17</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E6624-1A2D-475E-A361-E0909DC2095F}" type="slidenum">
              <a:rPr lang="en-CA" smtClean="0"/>
              <a:t>‹#›</a:t>
            </a:fld>
            <a:endParaRPr lang="en-CA" dirty="0"/>
          </a:p>
        </p:txBody>
      </p:sp>
    </p:spTree>
    <p:extLst>
      <p:ext uri="{BB962C8B-B14F-4D97-AF65-F5344CB8AC3E}">
        <p14:creationId xmlns:p14="http://schemas.microsoft.com/office/powerpoint/2010/main" val="139123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international.gc.ca/trade-agreements-accords-commerciaux/agr-acc/costarica/index.aspx?lang=eng" TargetMode="External"/><Relationship Id="rId13" Type="http://schemas.openxmlformats.org/officeDocument/2006/relationships/hyperlink" Target="http://www.international.gc.ca/trade-agreements-accords-commerciaux/agr-acc/honduras/index.aspx?lang=eng" TargetMode="External"/><Relationship Id="rId18" Type="http://schemas.openxmlformats.org/officeDocument/2006/relationships/hyperlink" Target="http://www.international.gc.ca/trade-agreements-accords-commerciaux/agr-acc/india-inde/index.aspx?lang=eng" TargetMode="External"/><Relationship Id="rId3" Type="http://schemas.openxmlformats.org/officeDocument/2006/relationships/hyperlink" Target="http://www.international.gc.ca/trade-agreements-accords-commerciaux/agr-acc/panama/index.aspx?lang=eng" TargetMode="External"/><Relationship Id="rId21" Type="http://schemas.openxmlformats.org/officeDocument/2006/relationships/hyperlink" Target="http://www.international.gc.ca/trade-agreements-accords-commerciaux/agr-acc/morocco-maroc/index.aspx?lang=eng" TargetMode="External"/><Relationship Id="rId7" Type="http://schemas.openxmlformats.org/officeDocument/2006/relationships/hyperlink" Target="http://www.international.gc.ca/trade-agreements-accords-commerciaux/agr-acc/eu-ue/efta-aele.aspx?lang=eng" TargetMode="External"/><Relationship Id="rId12" Type="http://schemas.openxmlformats.org/officeDocument/2006/relationships/hyperlink" Target="http://www.international.gc.ca/trade-agreements-accords-commerciaux/agr-acc/us-eu.aspx?lang=eng" TargetMode="External"/><Relationship Id="rId17" Type="http://schemas.openxmlformats.org/officeDocument/2006/relationships/hyperlink" Target="http://www.international.gc.ca/trade-agreements-accords-commerciaux/agr-acc/eu-ue/can-eu.aspx?lang=eng" TargetMode="External"/><Relationship Id="rId25" Type="http://schemas.openxmlformats.org/officeDocument/2006/relationships/hyperlink" Target="http://www.international.gc.ca/trade-agreements-accords-commerciaux/agr-acc/ukraine/index.aspx?lang=eng" TargetMode="External"/><Relationship Id="rId2" Type="http://schemas.openxmlformats.org/officeDocument/2006/relationships/slide" Target="../slides/slide17.xml"/><Relationship Id="rId16" Type="http://schemas.openxmlformats.org/officeDocument/2006/relationships/hyperlink" Target="http://www.international.gc.ca/trade-agreements-accords-commerciaux/agr-acc/dominican-dominicaine/index.aspx?lang=eng" TargetMode="External"/><Relationship Id="rId20" Type="http://schemas.openxmlformats.org/officeDocument/2006/relationships/hyperlink" Target="http://www.international.gc.ca/trade-agreements-accords-commerciaux/agr-acc/korea-coree/index.aspx?lang=eng" TargetMode="External"/><Relationship Id="rId1" Type="http://schemas.openxmlformats.org/officeDocument/2006/relationships/notesMaster" Target="../notesMasters/notesMaster1.xml"/><Relationship Id="rId6" Type="http://schemas.openxmlformats.org/officeDocument/2006/relationships/hyperlink" Target="http://www.international.gc.ca/trade-agreements-accords-commerciaux/agr-acc/peru-perou/index.aspx?lang=eng" TargetMode="External"/><Relationship Id="rId11" Type="http://schemas.openxmlformats.org/officeDocument/2006/relationships/hyperlink" Target="http://www.international.gc.ca/trade-agreements-accords-commerciaux/agr-acc/nafta-alena/index.aspx?lang=eng" TargetMode="External"/><Relationship Id="rId24" Type="http://schemas.openxmlformats.org/officeDocument/2006/relationships/hyperlink" Target="http://www.international.gc.ca/trade-agreements-accords-commerciaux/agr-acc/turkey-turquie/index.aspx?lang=eng" TargetMode="External"/><Relationship Id="rId5" Type="http://schemas.openxmlformats.org/officeDocument/2006/relationships/hyperlink" Target="http://www.international.gc.ca/trade-agreements-accords-commerciaux/agr-acc/colombia-colombie/index.aspx?lang=eng" TargetMode="External"/><Relationship Id="rId15" Type="http://schemas.openxmlformats.org/officeDocument/2006/relationships/hyperlink" Target="http://www.international.gc.ca/trade-agreements-accords-commerciaux/agr-acc/honduras/ca4.aspx?lang=eng" TargetMode="External"/><Relationship Id="rId23" Type="http://schemas.openxmlformats.org/officeDocument/2006/relationships/hyperlink" Target="http://www.international.gc.ca/trade-agreements-accords-commerciaux/agr-acc/tpp-ptp/index.aspx?lang=eng" TargetMode="External"/><Relationship Id="rId10" Type="http://schemas.openxmlformats.org/officeDocument/2006/relationships/hyperlink" Target="http://www.international.gc.ca/trade-agreements-accords-commerciaux/agr-acc/israel/index.aspx?lang=eng" TargetMode="External"/><Relationship Id="rId19" Type="http://schemas.openxmlformats.org/officeDocument/2006/relationships/hyperlink" Target="http://www.international.gc.ca/trade-agreements-accords-commerciaux/agr-acc/japan-japon/index.aspx?lang=eng" TargetMode="External"/><Relationship Id="rId4" Type="http://schemas.openxmlformats.org/officeDocument/2006/relationships/hyperlink" Target="http://www.international.gc.ca/trade-agreements-accords-commerciaux/agr-acc/jordan-jordanie/index.aspx?lang=eng" TargetMode="External"/><Relationship Id="rId9" Type="http://schemas.openxmlformats.org/officeDocument/2006/relationships/hyperlink" Target="http://www.international.gc.ca/trade-agreements-accords-commerciaux/agr-acc/chile-chili/index.aspx?lang=eng" TargetMode="External"/><Relationship Id="rId14" Type="http://schemas.openxmlformats.org/officeDocument/2006/relationships/hyperlink" Target="http://www.international.gc.ca/trade-agreements-accords-commerciaux/agr-acc/caricom/index.aspx?lang=eng" TargetMode="External"/><Relationship Id="rId22" Type="http://schemas.openxmlformats.org/officeDocument/2006/relationships/hyperlink" Target="http://www.international.gc.ca/trade-agreements-accords-commerciaux/agr-acc/singapore-singapour/index.aspx?lang=e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uyandsell.gc.ca/policy-and-guidelines/supply-manual/section/1/10/1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a:t>
            </a:fld>
            <a:endParaRPr lang="en-CA" dirty="0"/>
          </a:p>
        </p:txBody>
      </p:sp>
    </p:spTree>
    <p:extLst>
      <p:ext uri="{BB962C8B-B14F-4D97-AF65-F5344CB8AC3E}">
        <p14:creationId xmlns:p14="http://schemas.microsoft.com/office/powerpoint/2010/main" val="311107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that $US and $CAD fluctuates close to par</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12</a:t>
            </a:fld>
            <a:endParaRPr lang="en-CA" dirty="0"/>
          </a:p>
        </p:txBody>
      </p:sp>
    </p:spTree>
    <p:extLst>
      <p:ext uri="{BB962C8B-B14F-4D97-AF65-F5344CB8AC3E}">
        <p14:creationId xmlns:p14="http://schemas.microsoft.com/office/powerpoint/2010/main" val="363352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MDAs generally have up to $25K for goods and up to $2M for services.  Also, they use common procurement tools put in place by PWGSC (standing offers and supply arrangements).  There is very limited pooled procurement.  One exception is certain drugs and medications such as Influenza vaccine (annual and pandemic) which is bought by the feds for all jurisdictions. </a:t>
            </a:r>
            <a:r>
              <a:rPr lang="en-CA" dirty="0" smtClean="0"/>
              <a:t>There</a:t>
            </a:r>
            <a:r>
              <a:rPr lang="en-CA" baseline="0" dirty="0" smtClean="0"/>
              <a:t> is little consolidation of purchases between the federal and provincial levels of government. There is some consolidation between provinces the most notable just in the process of being introduced relates to the consolidation of medical supplies and pharmaceuticals. </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13</a:t>
            </a:fld>
            <a:endParaRPr lang="en-CA" dirty="0"/>
          </a:p>
        </p:txBody>
      </p:sp>
    </p:spTree>
    <p:extLst>
      <p:ext uri="{BB962C8B-B14F-4D97-AF65-F5344CB8AC3E}">
        <p14:creationId xmlns:p14="http://schemas.microsoft.com/office/powerpoint/2010/main" val="154197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federal government of Canada has two roles to play in relation to federal procurement – (i) </a:t>
            </a:r>
            <a:r>
              <a:rPr lang="en-CA" sz="1200" kern="1200" dirty="0" smtClean="0">
                <a:solidFill>
                  <a:schemeClr val="tx1"/>
                </a:solidFill>
                <a:effectLst/>
                <a:latin typeface="+mn-lt"/>
                <a:ea typeface="+mn-ea"/>
                <a:cs typeface="+mn-cs"/>
              </a:rPr>
              <a:t>procurement is conducted under policies and practices that promote competition to the maximum extent within and environment that is open, fair, transparent and equitable. And (ii) to en</a:t>
            </a:r>
            <a:r>
              <a:rPr lang="en-CA" baseline="0" dirty="0" smtClean="0"/>
              <a:t>sure the market is not distorted by non competitive activities.</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14</a:t>
            </a:fld>
            <a:endParaRPr lang="en-CA" dirty="0"/>
          </a:p>
        </p:txBody>
      </p:sp>
    </p:spTree>
    <p:extLst>
      <p:ext uri="{BB962C8B-B14F-4D97-AF65-F5344CB8AC3E}">
        <p14:creationId xmlns:p14="http://schemas.microsoft.com/office/powerpoint/2010/main" val="343575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chemeClr val="tx1"/>
                </a:solidFill>
              </a:rPr>
              <a:t>Most of the legislation applies to both federal and provincial procurement. Highlight</a:t>
            </a:r>
            <a:r>
              <a:rPr lang="en-CA" baseline="0" dirty="0" smtClean="0">
                <a:solidFill>
                  <a:schemeClr val="tx1"/>
                </a:solidFill>
              </a:rPr>
              <a:t> the rationalise for ‘Lobbyists’ – to control (semi license) those that conduct lobbying and their contacts with government staff. </a:t>
            </a:r>
            <a:endParaRPr lang="en-CA" dirty="0">
              <a:solidFill>
                <a:schemeClr val="tx1"/>
              </a:solidFill>
            </a:endParaRPr>
          </a:p>
        </p:txBody>
      </p:sp>
      <p:sp>
        <p:nvSpPr>
          <p:cNvPr id="4" name="Slide Number Placeholder 3"/>
          <p:cNvSpPr>
            <a:spLocks noGrp="1"/>
          </p:cNvSpPr>
          <p:nvPr>
            <p:ph type="sldNum" sz="quarter" idx="10"/>
          </p:nvPr>
        </p:nvSpPr>
        <p:spPr/>
        <p:txBody>
          <a:bodyPr/>
          <a:lstStyle/>
          <a:p>
            <a:fld id="{658E6624-1A2D-475E-A361-E0909DC2095F}" type="slidenum">
              <a:rPr lang="en-CA" smtClean="0"/>
              <a:t>15</a:t>
            </a:fld>
            <a:endParaRPr lang="en-CA" dirty="0"/>
          </a:p>
        </p:txBody>
      </p:sp>
    </p:spTree>
    <p:extLst>
      <p:ext uri="{BB962C8B-B14F-4D97-AF65-F5344CB8AC3E}">
        <p14:creationId xmlns:p14="http://schemas.microsoft.com/office/powerpoint/2010/main" val="167169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Part of the framework consists of standard solicitation and contractual terms and conditions.  Also, TB has a number of other policies that touch on procurement such as the policy on the use of acquisition cards, procurement review policy and the policy framework on the management of Assets and Acquired services/ </a:t>
            </a:r>
            <a:r>
              <a:rPr lang="en-CA" b="1" dirty="0" smtClean="0">
                <a:solidFill>
                  <a:srgbClr val="FF0000"/>
                </a:solidFill>
              </a:rPr>
              <a:t>The</a:t>
            </a:r>
            <a:r>
              <a:rPr lang="en-CA" b="1" baseline="0" dirty="0" smtClean="0">
                <a:solidFill>
                  <a:srgbClr val="FF0000"/>
                </a:solidFill>
              </a:rPr>
              <a:t> Supply Manual is very effective and complete – expand on this  </a:t>
            </a:r>
            <a:endParaRPr lang="en-CA" b="1" dirty="0">
              <a:solidFill>
                <a:srgbClr val="FF0000"/>
              </a:solidFill>
            </a:endParaRPr>
          </a:p>
        </p:txBody>
      </p:sp>
      <p:sp>
        <p:nvSpPr>
          <p:cNvPr id="4" name="Slide Number Placeholder 3"/>
          <p:cNvSpPr>
            <a:spLocks noGrp="1"/>
          </p:cNvSpPr>
          <p:nvPr>
            <p:ph type="sldNum" sz="quarter" idx="10"/>
          </p:nvPr>
        </p:nvSpPr>
        <p:spPr/>
        <p:txBody>
          <a:bodyPr/>
          <a:lstStyle/>
          <a:p>
            <a:fld id="{658E6624-1A2D-475E-A361-E0909DC2095F}" type="slidenum">
              <a:rPr lang="en-CA" smtClean="0"/>
              <a:t>16</a:t>
            </a:fld>
            <a:endParaRPr lang="en-CA" dirty="0"/>
          </a:p>
        </p:txBody>
      </p:sp>
    </p:spTree>
    <p:extLst>
      <p:ext uri="{BB962C8B-B14F-4D97-AF65-F5344CB8AC3E}">
        <p14:creationId xmlns:p14="http://schemas.microsoft.com/office/powerpoint/2010/main" val="109755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solidFill>
                  <a:schemeClr val="tx1"/>
                </a:solidFill>
              </a:rPr>
              <a:t>Numerous trade agreements also exist in addition to those shown – see below. Most have provision for access to public procurement between the parties: </a:t>
            </a:r>
            <a:endParaRPr lang="en-CA" dirty="0" smtClean="0">
              <a:solidFill>
                <a:schemeClr val="tx1"/>
              </a:solidFill>
            </a:endParaRPr>
          </a:p>
          <a:p>
            <a:endParaRPr lang="en-CA" dirty="0" smtClean="0">
              <a:solidFill>
                <a:schemeClr val="tx1"/>
              </a:solidFill>
            </a:endParaRPr>
          </a:p>
          <a:p>
            <a:r>
              <a:rPr lang="en-CA" sz="1200" b="1" i="0" kern="1200" dirty="0" smtClean="0">
                <a:solidFill>
                  <a:schemeClr val="tx1"/>
                </a:solidFill>
                <a:effectLst/>
                <a:latin typeface="+mn-lt"/>
                <a:ea typeface="+mn-ea"/>
                <a:cs typeface="+mn-cs"/>
              </a:rPr>
              <a:t>FTAs in Force</a:t>
            </a:r>
          </a:p>
          <a:p>
            <a:r>
              <a:rPr lang="en-CA" sz="1200" b="0" i="0" kern="1200" dirty="0" smtClean="0">
                <a:solidFill>
                  <a:schemeClr val="tx1"/>
                </a:solidFill>
                <a:effectLst/>
                <a:latin typeface="+mn-lt"/>
                <a:ea typeface="+mn-ea"/>
                <a:cs typeface="+mn-cs"/>
                <a:hlinkClick r:id="rId3"/>
              </a:rPr>
              <a:t>Canada - Panama</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April 1, 2013</a:t>
            </a:r>
          </a:p>
          <a:p>
            <a:r>
              <a:rPr lang="en-CA" sz="1200" b="0" i="0" kern="1200" dirty="0" smtClean="0">
                <a:solidFill>
                  <a:schemeClr val="tx1"/>
                </a:solidFill>
                <a:effectLst/>
                <a:latin typeface="+mn-lt"/>
                <a:ea typeface="+mn-ea"/>
                <a:cs typeface="+mn-cs"/>
                <a:hlinkClick r:id="rId4"/>
              </a:rPr>
              <a:t>Canada - Jordan </a:t>
            </a:r>
            <a:r>
              <a:rPr lang="en-CA" sz="1200" b="0" i="0" kern="1200" dirty="0" smtClean="0">
                <a:solidFill>
                  <a:schemeClr val="tx1"/>
                </a:solidFill>
                <a:effectLst/>
                <a:latin typeface="+mn-lt"/>
                <a:ea typeface="+mn-ea"/>
                <a:cs typeface="+mn-cs"/>
              </a:rPr>
              <a:t>-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October 1, 2012</a:t>
            </a:r>
          </a:p>
          <a:p>
            <a:r>
              <a:rPr lang="en-CA" sz="1200" b="0" i="0" kern="1200" dirty="0" smtClean="0">
                <a:solidFill>
                  <a:schemeClr val="tx1"/>
                </a:solidFill>
                <a:effectLst/>
                <a:latin typeface="+mn-lt"/>
                <a:ea typeface="+mn-ea"/>
                <a:cs typeface="+mn-cs"/>
                <a:hlinkClick r:id="rId5"/>
              </a:rPr>
              <a:t>Canada - Colombia</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August 15, 2011</a:t>
            </a:r>
          </a:p>
          <a:p>
            <a:r>
              <a:rPr lang="en-CA" sz="1200" b="0" i="0" kern="1200" dirty="0" smtClean="0">
                <a:solidFill>
                  <a:schemeClr val="tx1"/>
                </a:solidFill>
                <a:effectLst/>
                <a:latin typeface="+mn-lt"/>
                <a:ea typeface="+mn-ea"/>
                <a:cs typeface="+mn-cs"/>
                <a:hlinkClick r:id="rId6"/>
              </a:rPr>
              <a:t>Canada - Peru</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August 1, 2009</a:t>
            </a:r>
          </a:p>
          <a:p>
            <a:r>
              <a:rPr lang="en-CA" sz="1200" b="0" i="0" kern="1200" dirty="0" smtClean="0">
                <a:solidFill>
                  <a:schemeClr val="tx1"/>
                </a:solidFill>
                <a:effectLst/>
                <a:latin typeface="+mn-lt"/>
                <a:ea typeface="+mn-ea"/>
                <a:cs typeface="+mn-cs"/>
                <a:hlinkClick r:id="rId7"/>
              </a:rPr>
              <a:t>Canada - European Free Trade Association</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July 1, 2009</a:t>
            </a:r>
          </a:p>
          <a:p>
            <a:r>
              <a:rPr lang="en-CA" sz="1200" b="0" i="0" kern="1200" dirty="0" smtClean="0">
                <a:solidFill>
                  <a:schemeClr val="tx1"/>
                </a:solidFill>
                <a:effectLst/>
                <a:latin typeface="+mn-lt"/>
                <a:ea typeface="+mn-ea"/>
                <a:cs typeface="+mn-cs"/>
                <a:hlinkClick r:id="rId8"/>
              </a:rPr>
              <a:t>Canada - Costa Rica</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November 1, 2002</a:t>
            </a:r>
          </a:p>
          <a:p>
            <a:r>
              <a:rPr lang="en-CA" sz="1200" b="0" i="0" kern="1200" dirty="0" smtClean="0">
                <a:solidFill>
                  <a:schemeClr val="tx1"/>
                </a:solidFill>
                <a:effectLst/>
                <a:latin typeface="+mn-lt"/>
                <a:ea typeface="+mn-ea"/>
                <a:cs typeface="+mn-cs"/>
                <a:hlinkClick r:id="rId9"/>
              </a:rPr>
              <a:t>Canada - Chile</a:t>
            </a:r>
            <a:r>
              <a:rPr lang="en-CA" sz="1200" b="0" i="0" kern="1200" dirty="0" smtClean="0">
                <a:solidFill>
                  <a:schemeClr val="tx1"/>
                </a:solidFill>
                <a:effectLst/>
                <a:latin typeface="+mn-lt"/>
                <a:ea typeface="+mn-ea"/>
                <a:cs typeface="+mn-cs"/>
              </a:rPr>
              <a:t> - Brought into force: July 5, 1997</a:t>
            </a:r>
          </a:p>
          <a:p>
            <a:r>
              <a:rPr lang="en-CA" sz="1200" b="0" i="0" kern="1200" dirty="0" smtClean="0">
                <a:solidFill>
                  <a:schemeClr val="tx1"/>
                </a:solidFill>
                <a:effectLst/>
                <a:latin typeface="+mn-lt"/>
                <a:ea typeface="+mn-ea"/>
                <a:cs typeface="+mn-cs"/>
                <a:hlinkClick r:id="rId10"/>
              </a:rPr>
              <a:t>Canada - Israel</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 </a:t>
            </a:r>
            <a:r>
              <a:rPr lang="en-CA" sz="1200" b="0" i="0" kern="1200" dirty="0" smtClean="0">
                <a:solidFill>
                  <a:schemeClr val="tx1"/>
                </a:solidFill>
                <a:effectLst/>
                <a:latin typeface="+mn-lt"/>
                <a:ea typeface="+mn-ea"/>
                <a:cs typeface="+mn-cs"/>
              </a:rPr>
              <a:t>January 1, 1997</a:t>
            </a:r>
          </a:p>
          <a:p>
            <a:r>
              <a:rPr lang="en-CA" sz="1200" b="0" i="0" kern="1200" dirty="0" smtClean="0">
                <a:solidFill>
                  <a:schemeClr val="tx1"/>
                </a:solidFill>
                <a:effectLst/>
                <a:latin typeface="+mn-lt"/>
                <a:ea typeface="+mn-ea"/>
                <a:cs typeface="+mn-cs"/>
                <a:hlinkClick r:id="rId11"/>
              </a:rPr>
              <a:t>North American Free Trade Agreement (NAFTA)</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January 1, 1994</a:t>
            </a:r>
          </a:p>
          <a:p>
            <a:r>
              <a:rPr lang="en-CA" sz="1200" b="0" i="0" kern="1200" dirty="0" smtClean="0">
                <a:solidFill>
                  <a:schemeClr val="tx1"/>
                </a:solidFill>
                <a:effectLst/>
                <a:latin typeface="+mn-lt"/>
                <a:ea typeface="+mn-ea"/>
                <a:cs typeface="+mn-cs"/>
                <a:hlinkClick r:id="rId12"/>
              </a:rPr>
              <a:t>Canada - U.S. Free Trade Agreement (CUSFTA)</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Brought into force:</a:t>
            </a:r>
            <a:r>
              <a:rPr lang="en-CA" sz="1200" b="0" i="0" kern="1200" dirty="0" smtClean="0">
                <a:solidFill>
                  <a:schemeClr val="tx1"/>
                </a:solidFill>
                <a:effectLst/>
                <a:latin typeface="+mn-lt"/>
                <a:ea typeface="+mn-ea"/>
                <a:cs typeface="+mn-cs"/>
              </a:rPr>
              <a:t> January 1, 1989 (</a:t>
            </a:r>
            <a:r>
              <a:rPr lang="en-CA" sz="1200" b="0" i="1" kern="1200" dirty="0" smtClean="0">
                <a:solidFill>
                  <a:schemeClr val="tx1"/>
                </a:solidFill>
                <a:effectLst/>
                <a:latin typeface="+mn-lt"/>
                <a:ea typeface="+mn-ea"/>
                <a:cs typeface="+mn-cs"/>
              </a:rPr>
              <a:t>superseded by NAFTA, which includes Mexico</a:t>
            </a:r>
            <a:r>
              <a:rPr lang="en-CA" sz="1200" b="0" i="0" kern="1200" dirty="0" smtClean="0">
                <a:solidFill>
                  <a:schemeClr val="tx1"/>
                </a:solidFill>
                <a:effectLst/>
                <a:latin typeface="+mn-lt"/>
                <a:ea typeface="+mn-ea"/>
                <a:cs typeface="+mn-cs"/>
              </a:rPr>
              <a:t>)</a:t>
            </a:r>
          </a:p>
          <a:p>
            <a:r>
              <a:rPr lang="en-CA" sz="1200" b="1" i="0" kern="1200" dirty="0" smtClean="0">
                <a:solidFill>
                  <a:schemeClr val="tx1"/>
                </a:solidFill>
                <a:effectLst/>
                <a:latin typeface="+mn-lt"/>
                <a:ea typeface="+mn-ea"/>
                <a:cs typeface="+mn-cs"/>
              </a:rPr>
              <a:t>FTAs - Negotiations Concluded</a:t>
            </a:r>
          </a:p>
          <a:p>
            <a:r>
              <a:rPr lang="en-CA" sz="1200" b="0" i="0" kern="1200" dirty="0" smtClean="0">
                <a:solidFill>
                  <a:schemeClr val="tx1"/>
                </a:solidFill>
                <a:effectLst/>
                <a:latin typeface="+mn-lt"/>
                <a:ea typeface="+mn-ea"/>
                <a:cs typeface="+mn-cs"/>
                <a:hlinkClick r:id="rId13"/>
              </a:rPr>
              <a:t>Canada - Honduras</a:t>
            </a:r>
            <a:r>
              <a:rPr lang="en-CA" sz="1200" b="0" i="0" kern="1200" dirty="0" smtClean="0">
                <a:solidFill>
                  <a:schemeClr val="tx1"/>
                </a:solidFill>
                <a:effectLst/>
                <a:latin typeface="+mn-lt"/>
                <a:ea typeface="+mn-ea"/>
                <a:cs typeface="+mn-cs"/>
              </a:rPr>
              <a:t> - </a:t>
            </a:r>
            <a:r>
              <a:rPr lang="en-CA" sz="1200" b="1" i="0" kern="1200" dirty="0" smtClean="0">
                <a:solidFill>
                  <a:schemeClr val="tx1"/>
                </a:solidFill>
                <a:effectLst/>
                <a:latin typeface="+mn-lt"/>
                <a:ea typeface="+mn-ea"/>
                <a:cs typeface="+mn-cs"/>
              </a:rPr>
              <a:t>Negotiations concluded:</a:t>
            </a:r>
            <a:r>
              <a:rPr lang="en-CA" sz="1200" b="0" i="0" kern="1200" dirty="0" smtClean="0">
                <a:solidFill>
                  <a:schemeClr val="tx1"/>
                </a:solidFill>
                <a:effectLst/>
                <a:latin typeface="+mn-lt"/>
                <a:ea typeface="+mn-ea"/>
                <a:cs typeface="+mn-cs"/>
              </a:rPr>
              <a:t> August 12, 2011</a:t>
            </a:r>
          </a:p>
          <a:p>
            <a:r>
              <a:rPr lang="en-CA" sz="1200" b="1" i="0" kern="1200" dirty="0" smtClean="0">
                <a:solidFill>
                  <a:schemeClr val="tx1"/>
                </a:solidFill>
                <a:effectLst/>
                <a:latin typeface="+mn-lt"/>
                <a:ea typeface="+mn-ea"/>
                <a:cs typeface="+mn-cs"/>
              </a:rPr>
              <a:t>Ongoing FTA Negotiations</a:t>
            </a:r>
          </a:p>
          <a:p>
            <a:r>
              <a:rPr lang="en-CA" sz="1200" b="0" i="0" kern="1200" dirty="0" smtClean="0">
                <a:solidFill>
                  <a:schemeClr val="tx1"/>
                </a:solidFill>
                <a:effectLst/>
                <a:latin typeface="+mn-lt"/>
                <a:ea typeface="+mn-ea"/>
                <a:cs typeface="+mn-cs"/>
                <a:hlinkClick r:id="rId14"/>
              </a:rPr>
              <a:t>Canada - Caribbean Community (CARICOM)</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15"/>
              </a:rPr>
              <a:t>Canada - Central America Four (CA4)</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16"/>
              </a:rPr>
              <a:t>Canada - Dominican Republic</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17"/>
              </a:rPr>
              <a:t>Canada - European Union: Comprehensive Economic and Trade Agreement (CETA) Negotiations</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18"/>
              </a:rPr>
              <a:t>Canada - India</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19"/>
              </a:rPr>
              <a:t>Canada - Japan</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20"/>
              </a:rPr>
              <a:t>Canada - Korea</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21"/>
              </a:rPr>
              <a:t>Canada - Morocco</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22"/>
              </a:rPr>
              <a:t>Canada - Singapore</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23"/>
              </a:rPr>
              <a:t>Canada - Trans-Pacific Partnership Negotiations</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24"/>
              </a:rPr>
              <a:t>Canada - Turkey</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25"/>
              </a:rPr>
              <a:t>Canada - Ukraine</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8"/>
              </a:rPr>
              <a:t>Negotiations to Modernize the Canada-Costa Rica Free Trade Agreement</a:t>
            </a:r>
            <a:endParaRPr lang="en-CA" sz="1200" b="0" i="0" kern="1200" dirty="0" smtClean="0">
              <a:solidFill>
                <a:schemeClr val="tx1"/>
              </a:solidFill>
              <a:effectLst/>
              <a:latin typeface="+mn-lt"/>
              <a:ea typeface="+mn-ea"/>
              <a:cs typeface="+mn-cs"/>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658E6624-1A2D-475E-A361-E0909DC2095F}" type="slidenum">
              <a:rPr lang="en-CA" smtClean="0"/>
              <a:t>17</a:t>
            </a:fld>
            <a:endParaRPr lang="en-CA" dirty="0"/>
          </a:p>
        </p:txBody>
      </p:sp>
    </p:spTree>
    <p:extLst>
      <p:ext uri="{BB962C8B-B14F-4D97-AF65-F5344CB8AC3E}">
        <p14:creationId xmlns:p14="http://schemas.microsoft.com/office/powerpoint/2010/main" val="324667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time allows - review selection</a:t>
            </a:r>
            <a:r>
              <a:rPr lang="en-CA" baseline="0" dirty="0" smtClean="0"/>
              <a:t> and role of a fairness monitor (likely not used by many jurisdictions). </a:t>
            </a:r>
          </a:p>
          <a:p>
            <a:r>
              <a:rPr lang="en-CA" baseline="0" dirty="0" smtClean="0"/>
              <a:t>Explain</a:t>
            </a:r>
            <a:r>
              <a:rPr lang="en-CA" dirty="0" smtClean="0"/>
              <a:t> why so little public opening</a:t>
            </a:r>
          </a:p>
          <a:p>
            <a:r>
              <a:rPr lang="en-CA" dirty="0" smtClean="0"/>
              <a:t>BAFO generally not used </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18</a:t>
            </a:fld>
            <a:endParaRPr lang="en-CA" dirty="0"/>
          </a:p>
        </p:txBody>
      </p:sp>
    </p:spTree>
    <p:extLst>
      <p:ext uri="{BB962C8B-B14F-4D97-AF65-F5344CB8AC3E}">
        <p14:creationId xmlns:p14="http://schemas.microsoft.com/office/powerpoint/2010/main" val="209413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Treasury Board of Canada, is the ultimate approval body for very large value contracts – Cabinet ministers sit on the Board – however, the submission of a contract to seek final approval to commit funds, review the structure and risks of the deal and seeks endorsement of the award. TB does not address the selection of the contractor. Ancillary support from transparency can be obtained via the Freedom of Information Act (John H..what exactly can be examined).Also, civil servants have the protection under the ‘whistle-blower act’ should they wish to use this to report any wrongdoings.</a:t>
            </a:r>
          </a:p>
          <a:p>
            <a:endParaRPr lang="en-CA" baseline="0" dirty="0" smtClean="0"/>
          </a:p>
          <a:p>
            <a:r>
              <a:rPr lang="en-CA" sz="1200" kern="1200" dirty="0" smtClean="0">
                <a:solidFill>
                  <a:schemeClr val="tx1"/>
                </a:solidFill>
                <a:effectLst/>
                <a:latin typeface="+mn-lt"/>
                <a:ea typeface="+mn-ea"/>
                <a:cs typeface="+mn-cs"/>
              </a:rPr>
              <a:t>Many small procurements for goods and services are made against pre-competed arrangements such as supply arrangements and standing offers.  Part of the approval process involves strict control of delegated authority and that a procurement plan is part of the approval process and which occurs at the beginning of the process.  Also, as part of the open process all procurements are open to a Q&amp;A process which gives transparency to the solicitation and which often results in changes to the solicitation to ensure fairness and equity.  Here is what PWGSC says about best practices: </a:t>
            </a:r>
            <a:r>
              <a:rPr lang="en-CA" sz="1200" u="sng" kern="1200" dirty="0" smtClean="0">
                <a:solidFill>
                  <a:schemeClr val="tx1"/>
                </a:solidFill>
                <a:effectLst/>
                <a:latin typeface="+mn-lt"/>
                <a:ea typeface="+mn-ea"/>
                <a:cs typeface="+mn-cs"/>
                <a:hlinkClick r:id="rId3"/>
              </a:rPr>
              <a:t>https://buyandsell.gc.ca/policy-and-guidelines/supply-manual/section/1/10/10</a:t>
            </a:r>
            <a:r>
              <a:rPr lang="en-CA" sz="1200" kern="1200" dirty="0" smtClean="0">
                <a:solidFill>
                  <a:schemeClr val="tx1"/>
                </a:solidFill>
                <a:effectLst/>
                <a:latin typeface="+mn-lt"/>
                <a:ea typeface="+mn-ea"/>
                <a:cs typeface="+mn-cs"/>
              </a:rPr>
              <a:t> Basically everything is open to Access to Information process.   The only thing that would be removed (redacted) would be information that is proprietary to a third party.  Politicians endorse/approve projects and budgets and may direct procurement strategies but once the process is underway, they do not influence the procurement itself.  The only thing they will do is provide approval of the recommended selection if the requirement is above the approval limits of bureaucrats ($20M for services and $40M for goods, in general for PWGSC).  Very limited occasions where TB refused to accept the recommendation and picked another winner (e.g. Canadair in Montreal over Bristol in Winnipeg for aircraft repair)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19</a:t>
            </a:fld>
            <a:endParaRPr lang="en-CA" dirty="0"/>
          </a:p>
        </p:txBody>
      </p:sp>
    </p:spTree>
    <p:extLst>
      <p:ext uri="{BB962C8B-B14F-4D97-AF65-F5344CB8AC3E}">
        <p14:creationId xmlns:p14="http://schemas.microsoft.com/office/powerpoint/2010/main" val="131149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Office of Small and Medium Enterprises (OSME) advocates on behalf of small and medium enterprises (SMEs) in federal procurement. </a:t>
            </a:r>
          </a:p>
          <a:p>
            <a:r>
              <a:rPr lang="en-CA" sz="1200" b="0" i="0" kern="1200" dirty="0" smtClean="0">
                <a:solidFill>
                  <a:schemeClr val="tx1"/>
                </a:solidFill>
                <a:effectLst/>
                <a:latin typeface="+mn-lt"/>
                <a:ea typeface="+mn-ea"/>
                <a:cs typeface="+mn-cs"/>
              </a:rPr>
              <a:t>OSME improves SMEs access to government contract opportunities by reducing procurement barriers, simplifying the contracting process, providing advice to SMEs wishing to do business with the government, collaborating to improve procurement policies and best practices and working with SMEs to ensure their concerns are brought forward and heard. Since its creation,  OSME has assisted over 53,000 individuals and suppliers through outreach seminars, trade shows, and meetings. In addition, since 2006-2007, PWGSC has awarded, on average, more than 43% of the total value of contracts transacted with businesses located in Canada to SMEs. OSME is committed to eliminating barriers to SME participation in federal procurement. The Government has eliminated the fees to access the system e-tender board so that suppliers can view and order all federal procurement opportunities at no cost.</a:t>
            </a:r>
          </a:p>
          <a:p>
            <a:r>
              <a:rPr lang="en-CA" sz="1200" b="0" i="0" kern="1200" dirty="0" smtClean="0">
                <a:solidFill>
                  <a:schemeClr val="tx1"/>
                </a:solidFill>
                <a:effectLst/>
                <a:latin typeface="+mn-lt"/>
                <a:ea typeface="+mn-ea"/>
                <a:cs typeface="+mn-cs"/>
              </a:rPr>
              <a:t>Since 2007, PWGSC has made enhancements to the GETS/MERX</a:t>
            </a: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8E6624-1A2D-475E-A361-E0909DC2095F}" type="slidenum">
              <a:rPr lang="en-CA" smtClean="0"/>
              <a:t>20</a:t>
            </a:fld>
            <a:endParaRPr lang="en-CA" dirty="0"/>
          </a:p>
        </p:txBody>
      </p:sp>
    </p:spTree>
    <p:extLst>
      <p:ext uri="{BB962C8B-B14F-4D97-AF65-F5344CB8AC3E}">
        <p14:creationId xmlns:p14="http://schemas.microsoft.com/office/powerpoint/2010/main" val="113359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decision to set aside a procurement the responsibility of the procuring entity</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There are two types of set-asides:</a:t>
            </a:r>
            <a:br>
              <a:rPr lang="en-CA" sz="1200" b="0" i="0" kern="1200" dirty="0" smtClean="0">
                <a:solidFill>
                  <a:schemeClr val="tx1"/>
                </a:solidFill>
                <a:effectLst/>
                <a:latin typeface="+mn-lt"/>
                <a:ea typeface="+mn-ea"/>
                <a:cs typeface="+mn-cs"/>
              </a:rPr>
            </a:br>
            <a:endParaRPr lang="en-CA" sz="1200" b="0" i="0" kern="1200" dirty="0" smtClean="0">
              <a:solidFill>
                <a:schemeClr val="tx1"/>
              </a:solidFill>
              <a:effectLst/>
              <a:latin typeface="+mn-lt"/>
              <a:ea typeface="+mn-ea"/>
              <a:cs typeface="+mn-cs"/>
            </a:endParaRPr>
          </a:p>
          <a:p>
            <a:pPr lvl="1"/>
            <a:r>
              <a:rPr lang="en-CA" sz="1200" b="0" i="0" kern="1200" dirty="0" smtClean="0">
                <a:solidFill>
                  <a:schemeClr val="tx1"/>
                </a:solidFill>
                <a:effectLst/>
                <a:latin typeface="+mn-lt"/>
                <a:ea typeface="+mn-ea"/>
                <a:cs typeface="+mn-cs"/>
              </a:rPr>
              <a:t>Mandatory Set-Asides:</a:t>
            </a:r>
            <a:br>
              <a:rPr lang="en-CA" sz="1200" b="0" i="0" kern="1200" dirty="0" smtClean="0">
                <a:solidFill>
                  <a:schemeClr val="tx1"/>
                </a:solidFill>
                <a:effectLst/>
                <a:latin typeface="+mn-lt"/>
                <a:ea typeface="+mn-ea"/>
                <a:cs typeface="+mn-cs"/>
              </a:rPr>
            </a:br>
            <a:endParaRPr lang="en-CA" sz="1200" b="0" i="0" kern="1200" dirty="0" smtClean="0">
              <a:solidFill>
                <a:schemeClr val="tx1"/>
              </a:solidFill>
              <a:effectLst/>
              <a:latin typeface="+mn-lt"/>
              <a:ea typeface="+mn-ea"/>
              <a:cs typeface="+mn-cs"/>
            </a:endParaRPr>
          </a:p>
          <a:p>
            <a:pPr lvl="2"/>
            <a:r>
              <a:rPr lang="en-CA" sz="1200" b="0" i="0" kern="1200" dirty="0" smtClean="0">
                <a:solidFill>
                  <a:schemeClr val="tx1"/>
                </a:solidFill>
                <a:effectLst/>
                <a:latin typeface="+mn-lt"/>
                <a:ea typeface="+mn-ea"/>
                <a:cs typeface="+mn-cs"/>
              </a:rPr>
              <a:t>It is mandatory to set aside a procurement under PSAB if an Aboriginal population is the primary recipient or end user of the goods or services being procured and the value exceeds $5,000, provided that operational requirements, prudence, probity, best value and sound contracting management can be assured.</a:t>
            </a:r>
          </a:p>
          <a:p>
            <a:pPr lvl="2"/>
            <a:r>
              <a:rPr lang="en-CA" sz="1200" b="0" i="0" kern="1200" dirty="0" smtClean="0">
                <a:solidFill>
                  <a:schemeClr val="tx1"/>
                </a:solidFill>
                <a:effectLst/>
                <a:latin typeface="+mn-lt"/>
                <a:ea typeface="+mn-ea"/>
                <a:cs typeface="+mn-cs"/>
              </a:rPr>
              <a:t>In order for an Aboriginal population to be the primary recipient or end user of the goods or services being procured, delivery does not have to be directly to the Aboriginal community. For example, goods may be delivered to a government department site and later distributed to Aboriginal communities, groups or individuals.</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"Aboriginal Population" means</a:t>
            </a:r>
          </a:p>
          <a:p>
            <a:pPr lvl="3"/>
            <a:r>
              <a:rPr lang="en-CA" sz="1200" b="0" i="0" kern="1200" dirty="0" smtClean="0">
                <a:solidFill>
                  <a:schemeClr val="tx1"/>
                </a:solidFill>
                <a:effectLst/>
                <a:latin typeface="+mn-lt"/>
                <a:ea typeface="+mn-ea"/>
                <a:cs typeface="+mn-cs"/>
              </a:rPr>
              <a:t>an area, or community in which Aboriginal people make up at least 80 percent of the population;</a:t>
            </a:r>
          </a:p>
          <a:p>
            <a:pPr lvl="3"/>
            <a:r>
              <a:rPr lang="en-CA" sz="1200" b="0" i="0" kern="1200" dirty="0" smtClean="0">
                <a:solidFill>
                  <a:schemeClr val="tx1"/>
                </a:solidFill>
                <a:effectLst/>
                <a:latin typeface="+mn-lt"/>
                <a:ea typeface="+mn-ea"/>
                <a:cs typeface="+mn-cs"/>
              </a:rPr>
              <a:t>a group of people for whom the procurement is aimed in which Aboriginal people make up at least 80 percent of the group.</a:t>
            </a:r>
          </a:p>
          <a:p>
            <a:pPr lvl="1"/>
            <a:r>
              <a:rPr lang="en-CA" sz="1200" b="0" i="0" kern="1200" dirty="0" smtClean="0">
                <a:solidFill>
                  <a:schemeClr val="tx1"/>
                </a:solidFill>
                <a:effectLst/>
                <a:latin typeface="+mn-lt"/>
                <a:ea typeface="+mn-ea"/>
                <a:cs typeface="+mn-cs"/>
              </a:rPr>
              <a:t>Voluntary Set-Asides: Client departments may designate any procurement as being restricted exclusively to qualified Aboriginal suppliers. Contracting officers should assist client departments in meeting their performance objectives under the program, by drawing their attention to opportunities for voluntary PSAB set-asides, when qualified Aboriginal suppliers are known to exist in the marketplace.</a:t>
            </a:r>
          </a:p>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21</a:t>
            </a:fld>
            <a:endParaRPr lang="en-CA" dirty="0"/>
          </a:p>
        </p:txBody>
      </p:sp>
    </p:spTree>
    <p:extLst>
      <p:ext uri="{BB962C8B-B14F-4D97-AF65-F5344CB8AC3E}">
        <p14:creationId xmlns:p14="http://schemas.microsoft.com/office/powerpoint/2010/main" val="367715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2</a:t>
            </a:fld>
            <a:endParaRPr lang="en-CA" dirty="0"/>
          </a:p>
        </p:txBody>
      </p:sp>
    </p:spTree>
    <p:extLst>
      <p:ext uri="{BB962C8B-B14F-4D97-AF65-F5344CB8AC3E}">
        <p14:creationId xmlns:p14="http://schemas.microsoft.com/office/powerpoint/2010/main" val="302618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most common award given by the Canadian International</a:t>
            </a:r>
            <a:r>
              <a:rPr lang="en-CA" sz="1200" kern="1200" baseline="0" dirty="0" smtClean="0">
                <a:solidFill>
                  <a:schemeClr val="tx1"/>
                </a:solidFill>
                <a:effectLst/>
                <a:latin typeface="+mn-lt"/>
                <a:ea typeface="+mn-ea"/>
                <a:cs typeface="+mn-cs"/>
              </a:rPr>
              <a:t> Trade Tribunal (C</a:t>
            </a:r>
            <a:r>
              <a:rPr lang="en-CA" sz="1200" kern="1200" dirty="0" smtClean="0">
                <a:solidFill>
                  <a:schemeClr val="tx1"/>
                </a:solidFill>
                <a:effectLst/>
                <a:latin typeface="+mn-lt"/>
                <a:ea typeface="+mn-ea"/>
                <a:cs typeface="+mn-cs"/>
              </a:rPr>
              <a:t>ITT) is an amount to cover the cost of making the complaint.  This is generally $1k up to $4K, depending upon the complexity of the case.  The order can be for the government to pay the complainant, if the government was found to be at fault, or for the complainant to pay the government if the complaint was without foundation.  Occasionally, the award may be to cover lost profits but these are more and more rare.  In those cases, the firm is asked to estimate the lost profits and then there is a back and forth process to arrive at a number.  Decisions of the CITT are appealable to the Federal Court.  I can recall a few occasions where we did not agree with the CITT decision, which was obviously not in our favour, and we appealed the decision and the decision was reversed.   </a:t>
            </a:r>
          </a:p>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22</a:t>
            </a:fld>
            <a:endParaRPr lang="en-CA" dirty="0"/>
          </a:p>
        </p:txBody>
      </p:sp>
    </p:spTree>
    <p:extLst>
      <p:ext uri="{BB962C8B-B14F-4D97-AF65-F5344CB8AC3E}">
        <p14:creationId xmlns:p14="http://schemas.microsoft.com/office/powerpoint/2010/main" val="3495052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PWGSC</a:t>
            </a:r>
            <a:r>
              <a:rPr lang="en-CA" baseline="0" dirty="0" smtClean="0"/>
              <a:t> seeks to ensure it does not deal with contractors that have been convicted of offences. Thus in addition to the fines or other penalties levied on the convicted, the supplier is also penalised by not being able to contract. John, I suppose this could be regarded as double jeopardy, especially as the contractor is banned forever. Have there ever been cases – CRG is one that comes to mind.</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26</a:t>
            </a:fld>
            <a:endParaRPr lang="en-CA" dirty="0"/>
          </a:p>
        </p:txBody>
      </p:sp>
    </p:spTree>
    <p:extLst>
      <p:ext uri="{BB962C8B-B14F-4D97-AF65-F5344CB8AC3E}">
        <p14:creationId xmlns:p14="http://schemas.microsoft.com/office/powerpoint/2010/main" val="4033890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29</a:t>
            </a:fld>
            <a:endParaRPr lang="en-CA" dirty="0"/>
          </a:p>
        </p:txBody>
      </p:sp>
    </p:spTree>
    <p:extLst>
      <p:ext uri="{BB962C8B-B14F-4D97-AF65-F5344CB8AC3E}">
        <p14:creationId xmlns:p14="http://schemas.microsoft.com/office/powerpoint/2010/main" val="2282347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John, is this the only out for suspension?</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30</a:t>
            </a:fld>
            <a:endParaRPr lang="en-CA" dirty="0"/>
          </a:p>
        </p:txBody>
      </p:sp>
    </p:spTree>
    <p:extLst>
      <p:ext uri="{BB962C8B-B14F-4D97-AF65-F5344CB8AC3E}">
        <p14:creationId xmlns:p14="http://schemas.microsoft.com/office/powerpoint/2010/main" val="221784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most cases PWGSC</a:t>
            </a:r>
            <a:r>
              <a:rPr lang="en-CA" baseline="0" dirty="0" smtClean="0"/>
              <a:t> relies on the certification of the contractor and does not do an in depth verification</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32</a:t>
            </a:fld>
            <a:endParaRPr lang="en-CA" dirty="0"/>
          </a:p>
        </p:txBody>
      </p:sp>
    </p:spTree>
    <p:extLst>
      <p:ext uri="{BB962C8B-B14F-4D97-AF65-F5344CB8AC3E}">
        <p14:creationId xmlns:p14="http://schemas.microsoft.com/office/powerpoint/2010/main" val="395187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have only been a few cases where the work of the Competition Bureaus has been related to suppliers to PWGSC (R. vs. Dowdall et al) for IT services is perhaps the most recent and is currently before the courts. Relate how the Competition Bureau would work with PWGSC after detection or suspicion of non competitive activities – relate this to John Holinsky’s input.</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34</a:t>
            </a:fld>
            <a:endParaRPr lang="en-CA" dirty="0"/>
          </a:p>
        </p:txBody>
      </p:sp>
    </p:spTree>
    <p:extLst>
      <p:ext uri="{BB962C8B-B14F-4D97-AF65-F5344CB8AC3E}">
        <p14:creationId xmlns:p14="http://schemas.microsoft.com/office/powerpoint/2010/main" val="3533722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(i) The government policy and approach encourages competition to the greatest extent possible and has developed a process that is open, fair, transparent and equitable. </a:t>
            </a:r>
          </a:p>
          <a:p>
            <a:pPr lvl="0"/>
            <a:r>
              <a:rPr lang="en-CA" sz="1200" kern="1200" dirty="0" smtClean="0">
                <a:solidFill>
                  <a:schemeClr val="tx1"/>
                </a:solidFill>
                <a:effectLst/>
                <a:latin typeface="+mn-lt"/>
                <a:ea typeface="+mn-ea"/>
                <a:cs typeface="+mn-cs"/>
              </a:rPr>
              <a:t>(ii) Policies, legislation, procedures are well described and universal</a:t>
            </a:r>
          </a:p>
          <a:p>
            <a:pPr lvl="0"/>
            <a:r>
              <a:rPr lang="en-CA" sz="1200" kern="1200" dirty="0" smtClean="0">
                <a:solidFill>
                  <a:schemeClr val="tx1"/>
                </a:solidFill>
                <a:effectLst/>
                <a:latin typeface="+mn-lt"/>
                <a:ea typeface="+mn-ea"/>
                <a:cs typeface="+mn-cs"/>
              </a:rPr>
              <a:t>(iii) solicitations use standard approaches and methodologies</a:t>
            </a:r>
          </a:p>
          <a:p>
            <a:pPr lvl="0"/>
            <a:r>
              <a:rPr lang="en-CA" sz="1200" kern="1200" dirty="0" smtClean="0">
                <a:solidFill>
                  <a:schemeClr val="tx1"/>
                </a:solidFill>
                <a:effectLst/>
                <a:latin typeface="+mn-lt"/>
                <a:ea typeface="+mn-ea"/>
                <a:cs typeface="+mn-cs"/>
              </a:rPr>
              <a:t>(iv) procurement strategies for each procurement are pre-approved</a:t>
            </a:r>
          </a:p>
          <a:p>
            <a:pPr lvl="0"/>
            <a:r>
              <a:rPr lang="en-CA" sz="1200" kern="1200" dirty="0" smtClean="0">
                <a:solidFill>
                  <a:schemeClr val="tx1"/>
                </a:solidFill>
                <a:effectLst/>
                <a:latin typeface="+mn-lt"/>
                <a:ea typeface="+mn-ea"/>
                <a:cs typeface="+mn-cs"/>
              </a:rPr>
              <a:t>(v) Opportunities widely published</a:t>
            </a:r>
          </a:p>
          <a:p>
            <a:pPr lvl="0"/>
            <a:r>
              <a:rPr lang="en-CA" sz="1200" kern="1200" dirty="0" smtClean="0">
                <a:solidFill>
                  <a:schemeClr val="tx1"/>
                </a:solidFill>
                <a:effectLst/>
                <a:latin typeface="+mn-lt"/>
                <a:ea typeface="+mn-ea"/>
                <a:cs typeface="+mn-cs"/>
              </a:rPr>
              <a:t>(vi) visible questions and answer processes are used during the bidding period </a:t>
            </a:r>
          </a:p>
          <a:p>
            <a:pPr lvl="0"/>
            <a:r>
              <a:rPr lang="en-CA" sz="1200" kern="1200" dirty="0" smtClean="0">
                <a:solidFill>
                  <a:schemeClr val="tx1"/>
                </a:solidFill>
                <a:effectLst/>
                <a:latin typeface="+mn-lt"/>
                <a:ea typeface="+mn-ea"/>
                <a:cs typeface="+mn-cs"/>
              </a:rPr>
              <a:t>(vii) all bidders have an interest to keep an eye on what is happening in  order to avoid being unfairly cut out of the process</a:t>
            </a:r>
          </a:p>
          <a:p>
            <a:pPr lvl="0"/>
            <a:r>
              <a:rPr lang="en-CA" sz="1200" kern="1200" dirty="0" smtClean="0">
                <a:solidFill>
                  <a:schemeClr val="tx1"/>
                </a:solidFill>
                <a:effectLst/>
                <a:latin typeface="+mn-lt"/>
                <a:ea typeface="+mn-ea"/>
                <a:cs typeface="+mn-cs"/>
              </a:rPr>
              <a:t>(viii) limited delegations of authority</a:t>
            </a:r>
          </a:p>
          <a:p>
            <a:pPr lvl="0"/>
            <a:r>
              <a:rPr lang="en-CA" sz="1200" kern="1200" dirty="0" smtClean="0">
                <a:solidFill>
                  <a:schemeClr val="tx1"/>
                </a:solidFill>
                <a:effectLst/>
                <a:latin typeface="+mn-lt"/>
                <a:ea typeface="+mn-ea"/>
                <a:cs typeface="+mn-cs"/>
              </a:rPr>
              <a:t>(vix) strict procedures for evaluation and selection of winners</a:t>
            </a:r>
          </a:p>
          <a:p>
            <a:pPr lvl="0"/>
            <a:r>
              <a:rPr lang="en-CA" sz="1200" kern="1200" dirty="0" smtClean="0">
                <a:solidFill>
                  <a:schemeClr val="tx1"/>
                </a:solidFill>
                <a:effectLst/>
                <a:latin typeface="+mn-lt"/>
                <a:ea typeface="+mn-ea"/>
                <a:cs typeface="+mn-cs"/>
              </a:rPr>
              <a:t>(x) many people involved in the process (checks and balances, many levels of scrutiny and QC)</a:t>
            </a:r>
          </a:p>
          <a:p>
            <a:pPr lvl="0"/>
            <a:r>
              <a:rPr lang="en-CA" sz="1200" kern="1200" dirty="0" smtClean="0">
                <a:solidFill>
                  <a:schemeClr val="tx1"/>
                </a:solidFill>
                <a:effectLst/>
                <a:latin typeface="+mn-lt"/>
                <a:ea typeface="+mn-ea"/>
                <a:cs typeface="+mn-cs"/>
              </a:rPr>
              <a:t>(xi) public announcement of winners</a:t>
            </a:r>
          </a:p>
          <a:p>
            <a:pPr lvl="0"/>
            <a:r>
              <a:rPr lang="en-CA" sz="1200" kern="1200" dirty="0" smtClean="0">
                <a:solidFill>
                  <a:schemeClr val="tx1"/>
                </a:solidFill>
                <a:effectLst/>
                <a:latin typeface="+mn-lt"/>
                <a:ea typeface="+mn-ea"/>
                <a:cs typeface="+mn-cs"/>
              </a:rPr>
              <a:t>(xii) bidder debriefing </a:t>
            </a:r>
          </a:p>
          <a:p>
            <a:pPr lvl="0"/>
            <a:r>
              <a:rPr lang="en-CA" sz="1200" kern="1200" dirty="0" smtClean="0">
                <a:solidFill>
                  <a:schemeClr val="tx1"/>
                </a:solidFill>
                <a:effectLst/>
                <a:latin typeface="+mn-lt"/>
                <a:ea typeface="+mn-ea"/>
                <a:cs typeface="+mn-cs"/>
              </a:rPr>
              <a:t>(xiv)</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there is a separation of duties and responsibilities (many people have their hand in the process)</a:t>
            </a:r>
          </a:p>
          <a:p>
            <a:pPr lvl="0"/>
            <a:r>
              <a:rPr lang="en-CA" sz="1200" kern="1200" dirty="0" smtClean="0">
                <a:solidFill>
                  <a:schemeClr val="tx1"/>
                </a:solidFill>
                <a:effectLst/>
                <a:latin typeface="+mn-lt"/>
                <a:ea typeface="+mn-ea"/>
                <a:cs typeface="+mn-cs"/>
              </a:rPr>
              <a:t>(xv) procurement staff are independent and are trained and professional with a code of ethics that apply to them and to contractors </a:t>
            </a:r>
          </a:p>
          <a:p>
            <a:pPr lvl="0"/>
            <a:r>
              <a:rPr lang="en-CA" sz="1200" kern="1200" dirty="0" smtClean="0">
                <a:solidFill>
                  <a:schemeClr val="tx1"/>
                </a:solidFill>
                <a:effectLst/>
                <a:latin typeface="+mn-lt"/>
                <a:ea typeface="+mn-ea"/>
                <a:cs typeface="+mn-cs"/>
              </a:rPr>
              <a:t>(xvi) the Ombudsman has the duty of monitoring the procurement processes and ensuring integrity and proper procedures (reports to Parliament annually)</a:t>
            </a:r>
            <a:r>
              <a:rPr lang="en-CA" sz="1200" kern="1200" baseline="0" dirty="0" smtClean="0">
                <a:solidFill>
                  <a:schemeClr val="tx1"/>
                </a:solidFill>
                <a:effectLst/>
                <a:latin typeface="+mn-lt"/>
                <a:ea typeface="+mn-ea"/>
                <a:cs typeface="+mn-cs"/>
              </a:rPr>
              <a:t> (xvii) </a:t>
            </a:r>
            <a:r>
              <a:rPr lang="en-CA" sz="1200" kern="1200" dirty="0" smtClean="0">
                <a:solidFill>
                  <a:schemeClr val="tx1"/>
                </a:solidFill>
                <a:effectLst/>
                <a:latin typeface="+mn-lt"/>
                <a:ea typeface="+mn-ea"/>
                <a:cs typeface="+mn-cs"/>
              </a:rPr>
              <a:t>the office of the Auditor General often looks in depth at various contracting situations to examine for fraud, errors, mismanagement, etc</a:t>
            </a:r>
          </a:p>
          <a:p>
            <a:pPr lvl="0"/>
            <a:r>
              <a:rPr lang="en-CA" sz="1200" kern="1200" dirty="0" smtClean="0">
                <a:solidFill>
                  <a:schemeClr val="tx1"/>
                </a:solidFill>
                <a:effectLst/>
                <a:latin typeface="+mn-lt"/>
                <a:ea typeface="+mn-ea"/>
                <a:cs typeface="+mn-cs"/>
              </a:rPr>
              <a:t>(xviii)</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complaints, interjections, questions, etc. can be asked at any time of management or politicians</a:t>
            </a:r>
          </a:p>
          <a:p>
            <a:pPr lvl="0"/>
            <a:r>
              <a:rPr lang="en-CA" sz="1200" kern="1200" dirty="0" smtClean="0">
                <a:solidFill>
                  <a:schemeClr val="tx1"/>
                </a:solidFill>
                <a:effectLst/>
                <a:latin typeface="+mn-lt"/>
                <a:ea typeface="+mn-ea"/>
                <a:cs typeface="+mn-cs"/>
              </a:rPr>
              <a:t>(xx) a formal complaint mechanism exists (CITT or Ombudsman)</a:t>
            </a:r>
          </a:p>
          <a:p>
            <a:pPr lvl="0"/>
            <a:r>
              <a:rPr lang="en-CA" sz="1200" kern="1200" dirty="0" smtClean="0">
                <a:solidFill>
                  <a:schemeClr val="tx1"/>
                </a:solidFill>
                <a:effectLst/>
                <a:latin typeface="+mn-lt"/>
                <a:ea typeface="+mn-ea"/>
                <a:cs typeface="+mn-cs"/>
              </a:rPr>
              <a:t>(xxi)</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 judicial system exists which has and does consider complaints and contracting issues and does set precedents for future behaviour</a:t>
            </a:r>
          </a:p>
          <a:p>
            <a:pPr lvl="0"/>
            <a:r>
              <a:rPr lang="en-CA" sz="1200" kern="1200" dirty="0" smtClean="0">
                <a:solidFill>
                  <a:schemeClr val="tx1"/>
                </a:solidFill>
                <a:effectLst/>
                <a:latin typeface="+mn-lt"/>
                <a:ea typeface="+mn-ea"/>
                <a:cs typeface="+mn-cs"/>
              </a:rPr>
              <a:t>(xxii)</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there is a very active press which is sensitive to contracting issues and is quick to report and expose (relocation contracts, for example)</a:t>
            </a:r>
          </a:p>
          <a:p>
            <a:pPr lvl="0"/>
            <a:r>
              <a:rPr lang="en-CA" sz="1200" kern="1200" dirty="0" smtClean="0">
                <a:solidFill>
                  <a:schemeClr val="tx1"/>
                </a:solidFill>
                <a:effectLst/>
                <a:latin typeface="+mn-lt"/>
                <a:ea typeface="+mn-ea"/>
                <a:cs typeface="+mn-cs"/>
              </a:rPr>
              <a:t>(xxiii)</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access to information act facilitates openness</a:t>
            </a:r>
          </a:p>
          <a:p>
            <a:pPr lvl="0"/>
            <a:r>
              <a:rPr lang="en-CA" sz="1200" kern="1200" dirty="0" smtClean="0">
                <a:solidFill>
                  <a:schemeClr val="tx1"/>
                </a:solidFill>
                <a:effectLst/>
                <a:latin typeface="+mn-lt"/>
                <a:ea typeface="+mn-ea"/>
                <a:cs typeface="+mn-cs"/>
              </a:rPr>
              <a:t>(xxiv) past contracting misadventures have had significant public exposure (sponsorship scandal)</a:t>
            </a:r>
          </a:p>
          <a:p>
            <a:pPr lvl="0"/>
            <a:r>
              <a:rPr lang="en-CA" sz="1200" kern="1200" dirty="0" smtClean="0">
                <a:solidFill>
                  <a:schemeClr val="tx1"/>
                </a:solidFill>
                <a:effectLst/>
                <a:latin typeface="+mn-lt"/>
                <a:ea typeface="+mn-ea"/>
                <a:cs typeface="+mn-cs"/>
              </a:rPr>
              <a:t>(xxv) history and threat of public exposure helps keep participants in-line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35</a:t>
            </a:fld>
            <a:endParaRPr lang="en-CA" dirty="0"/>
          </a:p>
        </p:txBody>
      </p:sp>
    </p:spTree>
    <p:extLst>
      <p:ext uri="{BB962C8B-B14F-4D97-AF65-F5344CB8AC3E}">
        <p14:creationId xmlns:p14="http://schemas.microsoft.com/office/powerpoint/2010/main" val="93552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Canada is a federal monarchy – with the Queen of England as its head! Its structure though is the same as the</a:t>
            </a:r>
            <a:r>
              <a:rPr lang="en-CA" baseline="0" dirty="0" smtClean="0"/>
              <a:t> other 27 federal states that includes he republics of, amongst others of: Mexico, Brazil and Argentina, USA and Venezuela.																																																																													</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3</a:t>
            </a:fld>
            <a:endParaRPr lang="en-CA" dirty="0"/>
          </a:p>
        </p:txBody>
      </p:sp>
    </p:spTree>
    <p:extLst>
      <p:ext uri="{BB962C8B-B14F-4D97-AF65-F5344CB8AC3E}">
        <p14:creationId xmlns:p14="http://schemas.microsoft.com/office/powerpoint/2010/main" val="389269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Canada’s aboriginals </a:t>
            </a:r>
            <a:r>
              <a:rPr lang="en-CA" baseline="0" dirty="0" smtClean="0"/>
              <a:t>(original inhabitants of Canada, before British, French colonisation) now represent some 3-4% of the total population – includes north American Indians (first peoples), Inuit (also known as Eskimo) and Metis (descendants of French/British settlers’ intermarriage with the first peoples). Note: Under Federal public procurement there is an Aboriginal ‘set aside’.</a:t>
            </a:r>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5</a:t>
            </a:fld>
            <a:endParaRPr lang="en-CA" dirty="0"/>
          </a:p>
        </p:txBody>
      </p:sp>
    </p:spTree>
    <p:extLst>
      <p:ext uri="{BB962C8B-B14F-4D97-AF65-F5344CB8AC3E}">
        <p14:creationId xmlns:p14="http://schemas.microsoft.com/office/powerpoint/2010/main" val="296045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There is a Federal (national) police force (RCMP), which can provide local policing services, for pay, in certain provinces and municipalities.  Provinces are responsible for natural resources.</a:t>
            </a:r>
            <a:r>
              <a:rPr lang="en-CA" sz="1200" kern="1200" baseline="0" dirty="0" smtClean="0">
                <a:solidFill>
                  <a:schemeClr val="tx1"/>
                </a:solidFill>
                <a:effectLst/>
                <a:latin typeface="+mn-lt"/>
                <a:ea typeface="+mn-ea"/>
                <a:cs typeface="+mn-cs"/>
              </a:rPr>
              <a:t> T</a:t>
            </a:r>
            <a:r>
              <a:rPr lang="en-CA" sz="1200" kern="1200" dirty="0" smtClean="0">
                <a:solidFill>
                  <a:schemeClr val="tx1"/>
                </a:solidFill>
                <a:effectLst/>
                <a:latin typeface="+mn-lt"/>
                <a:ea typeface="+mn-ea"/>
                <a:cs typeface="+mn-cs"/>
              </a:rPr>
              <a:t>here is an Agreement on Internal Trade which affects a number of areas including procurement.  AIT basically says that provinces will not discriminate against suppliers from outside their jurisdiction.</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6</a:t>
            </a:fld>
            <a:endParaRPr lang="en-CA" dirty="0"/>
          </a:p>
        </p:txBody>
      </p:sp>
    </p:spTree>
    <p:extLst>
      <p:ext uri="{BB962C8B-B14F-4D97-AF65-F5344CB8AC3E}">
        <p14:creationId xmlns:p14="http://schemas.microsoft.com/office/powerpoint/2010/main" val="13298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There are exceptions within Canada currently coming to light with evidence of major</a:t>
            </a:r>
            <a:r>
              <a:rPr lang="en-CA" baseline="0" dirty="0" smtClean="0"/>
              <a:t> corruption for Quebec municipal government infrastructure contracts. Plus a major Canadian construction company SNC Lavalin, is currently under investigation for corrupt practices both in Canada and overseas.</a:t>
            </a:r>
            <a:endParaRPr lang="en-CA" dirty="0" smtClean="0"/>
          </a:p>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8</a:t>
            </a:fld>
            <a:endParaRPr lang="en-CA" dirty="0"/>
          </a:p>
        </p:txBody>
      </p:sp>
    </p:spTree>
    <p:extLst>
      <p:ext uri="{BB962C8B-B14F-4D97-AF65-F5344CB8AC3E}">
        <p14:creationId xmlns:p14="http://schemas.microsoft.com/office/powerpoint/2010/main" val="15982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Canada government</a:t>
            </a:r>
            <a:r>
              <a:rPr lang="en-CA" baseline="0" dirty="0" smtClean="0"/>
              <a:t> involvement is primarily limited to regulatory and not participation on the market as an operator. Exceptions are sea and airports,  canals, etc.</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9</a:t>
            </a:fld>
            <a:endParaRPr lang="en-CA" dirty="0"/>
          </a:p>
        </p:txBody>
      </p:sp>
    </p:spTree>
    <p:extLst>
      <p:ext uri="{BB962C8B-B14F-4D97-AF65-F5344CB8AC3E}">
        <p14:creationId xmlns:p14="http://schemas.microsoft.com/office/powerpoint/2010/main" val="232755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free press is an essential element for monitoring</a:t>
            </a:r>
            <a:r>
              <a:rPr lang="en-CA" baseline="0" dirty="0" smtClean="0"/>
              <a:t> the effectiveness of all government activities, including public procurement</a:t>
            </a:r>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10</a:t>
            </a:fld>
            <a:endParaRPr lang="en-CA" dirty="0"/>
          </a:p>
        </p:txBody>
      </p:sp>
    </p:spTree>
    <p:extLst>
      <p:ext uri="{BB962C8B-B14F-4D97-AF65-F5344CB8AC3E}">
        <p14:creationId xmlns:p14="http://schemas.microsoft.com/office/powerpoint/2010/main" val="398862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8E6624-1A2D-475E-A361-E0909DC2095F}" type="slidenum">
              <a:rPr lang="en-CA" smtClean="0"/>
              <a:t>11</a:t>
            </a:fld>
            <a:endParaRPr lang="en-CA" dirty="0"/>
          </a:p>
        </p:txBody>
      </p:sp>
    </p:spTree>
    <p:extLst>
      <p:ext uri="{BB962C8B-B14F-4D97-AF65-F5344CB8AC3E}">
        <p14:creationId xmlns:p14="http://schemas.microsoft.com/office/powerpoint/2010/main" val="119769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8D7F5B3-25BA-4A1F-8469-FEE501B80357}" type="datetime2">
              <a:rPr lang="en-CA" smtClean="0"/>
              <a:t>Tuesday, September 17, 2013</a:t>
            </a:fld>
            <a:endParaRPr lang="en-CA"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CFE619D-D33D-4C39-A0A0-6C9BA9DB92A0}"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36F604-5CC4-450B-9E83-19785B921CAE}" type="datetime2">
              <a:rPr lang="en-CA" smtClean="0"/>
              <a:t>Tuesday, September 17, 2013</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ECFE619D-D33D-4C39-A0A0-6C9BA9DB92A0}"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7C0FC5-5C8C-429B-93B4-DF92C94E4AF2}" type="datetime2">
              <a:rPr lang="en-CA" smtClean="0"/>
              <a:t>Tuesday, September 17, 2013</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ECFE619D-D33D-4C39-A0A0-6C9BA9DB92A0}"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E87364-F453-477F-A94D-C486CAB3C146}" type="datetime2">
              <a:rPr lang="en-CA" smtClean="0"/>
              <a:t>Tuesday, September 17, 2013</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ECFE619D-D33D-4C39-A0A0-6C9BA9DB92A0}" type="slidenum">
              <a:rPr lang="en-CA" smtClean="0"/>
              <a:t>‹#›</a:t>
            </a:fld>
            <a:endParaRPr lang="en-CA"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B1A374-3711-44A0-B044-16E94D711BA0}" type="datetime2">
              <a:rPr lang="en-CA" smtClean="0"/>
              <a:t>Tuesday, September 17, 2013</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ECFE619D-D33D-4C39-A0A0-6C9BA9DB92A0}" type="slidenum">
              <a:rPr lang="en-CA" smtClean="0"/>
              <a:t>‹#›</a:t>
            </a:fld>
            <a:endParaRPr lang="en-CA"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40259D-2265-4408-97CF-E7458BFAE44D}" type="datetime2">
              <a:rPr lang="en-CA" smtClean="0"/>
              <a:t>Tuesday, September 17, 2013</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ECFE619D-D33D-4C39-A0A0-6C9BA9DB92A0}" type="slidenum">
              <a:rPr lang="en-CA" smtClean="0"/>
              <a:t>‹#›</a:t>
            </a:fld>
            <a:endParaRPr lang="en-CA"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4C93812-0D2C-4969-AEA6-F45A73D39245}" type="datetime2">
              <a:rPr lang="en-CA" smtClean="0"/>
              <a:t>Tuesday, September 17, 2013</a:t>
            </a:fld>
            <a:endParaRPr lang="en-CA" dirty="0"/>
          </a:p>
        </p:txBody>
      </p:sp>
      <p:sp>
        <p:nvSpPr>
          <p:cNvPr id="8" name="Footer Placeholder 7"/>
          <p:cNvSpPr>
            <a:spLocks noGrp="1"/>
          </p:cNvSpPr>
          <p:nvPr>
            <p:ph type="ftr" sz="quarter" idx="11"/>
          </p:nvPr>
        </p:nvSpPr>
        <p:spPr/>
        <p:txBody>
          <a:bodyPr/>
          <a:lstStyle>
            <a:extLst/>
          </a:lstStyle>
          <a:p>
            <a:endParaRPr lang="en-CA" dirty="0"/>
          </a:p>
        </p:txBody>
      </p:sp>
      <p:sp>
        <p:nvSpPr>
          <p:cNvPr id="9" name="Slide Number Placeholder 8"/>
          <p:cNvSpPr>
            <a:spLocks noGrp="1"/>
          </p:cNvSpPr>
          <p:nvPr>
            <p:ph type="sldNum" sz="quarter" idx="12"/>
          </p:nvPr>
        </p:nvSpPr>
        <p:spPr/>
        <p:txBody>
          <a:bodyPr/>
          <a:lstStyle>
            <a:extLst/>
          </a:lstStyle>
          <a:p>
            <a:fld id="{ECFE619D-D33D-4C39-A0A0-6C9BA9DB92A0}" type="slidenum">
              <a:rPr lang="en-CA" smtClean="0"/>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28E1B9-EB05-4ACD-90C2-DA3572B1339C}" type="datetime2">
              <a:rPr lang="en-CA" smtClean="0"/>
              <a:t>Tuesday, September 17, 2013</a:t>
            </a:fld>
            <a:endParaRPr lang="en-CA" dirty="0"/>
          </a:p>
        </p:txBody>
      </p:sp>
      <p:sp>
        <p:nvSpPr>
          <p:cNvPr id="4" name="Footer Placeholder 3"/>
          <p:cNvSpPr>
            <a:spLocks noGrp="1"/>
          </p:cNvSpPr>
          <p:nvPr>
            <p:ph type="ftr" sz="quarter" idx="11"/>
          </p:nvPr>
        </p:nvSpPr>
        <p:spPr/>
        <p:txBody>
          <a:bodyPr/>
          <a:lstStyle>
            <a:extLst/>
          </a:lstStyle>
          <a:p>
            <a:endParaRPr lang="en-CA" dirty="0"/>
          </a:p>
        </p:txBody>
      </p:sp>
      <p:sp>
        <p:nvSpPr>
          <p:cNvPr id="5" name="Slide Number Placeholder 4"/>
          <p:cNvSpPr>
            <a:spLocks noGrp="1"/>
          </p:cNvSpPr>
          <p:nvPr>
            <p:ph type="sldNum" sz="quarter" idx="12"/>
          </p:nvPr>
        </p:nvSpPr>
        <p:spPr/>
        <p:txBody>
          <a:bodyPr/>
          <a:lstStyle>
            <a:extLst/>
          </a:lstStyle>
          <a:p>
            <a:fld id="{ECFE619D-D33D-4C39-A0A0-6C9BA9DB92A0}" type="slidenum">
              <a:rPr lang="en-CA" smtClean="0"/>
              <a:t>‹#›</a:t>
            </a:fld>
            <a:endParaRPr lang="en-CA"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B4086DC-A2FA-4805-B622-2D4C427FACFA}" type="datetime2">
              <a:rPr lang="en-CA" smtClean="0"/>
              <a:t>Tuesday, September 17, 2013</a:t>
            </a:fld>
            <a:endParaRPr lang="en-CA" dirty="0"/>
          </a:p>
        </p:txBody>
      </p:sp>
      <p:sp>
        <p:nvSpPr>
          <p:cNvPr id="3" name="Footer Placeholder 2"/>
          <p:cNvSpPr>
            <a:spLocks noGrp="1"/>
          </p:cNvSpPr>
          <p:nvPr>
            <p:ph type="ftr" sz="quarter" idx="11"/>
          </p:nvPr>
        </p:nvSpPr>
        <p:spPr/>
        <p:txBody>
          <a:bodyPr/>
          <a:lstStyle>
            <a:extLst/>
          </a:lstStyle>
          <a:p>
            <a:endParaRPr lang="en-CA" dirty="0"/>
          </a:p>
        </p:txBody>
      </p:sp>
      <p:sp>
        <p:nvSpPr>
          <p:cNvPr id="4" name="Slide Number Placeholder 3"/>
          <p:cNvSpPr>
            <a:spLocks noGrp="1"/>
          </p:cNvSpPr>
          <p:nvPr>
            <p:ph type="sldNum" sz="quarter" idx="12"/>
          </p:nvPr>
        </p:nvSpPr>
        <p:spPr/>
        <p:txBody>
          <a:bodyPr/>
          <a:lstStyle>
            <a:extLst/>
          </a:lstStyle>
          <a:p>
            <a:fld id="{ECFE619D-D33D-4C39-A0A0-6C9BA9DB92A0}"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5D2C787-626A-4A19-93C3-7D4F469CB6D4}" type="datetime2">
              <a:rPr lang="en-CA" smtClean="0"/>
              <a:t>Tuesday, September 17, 2013</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ECFE619D-D33D-4C39-A0A0-6C9BA9DB92A0}" type="slidenum">
              <a:rPr lang="en-CA" smtClean="0"/>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004D643-E881-4161-A7EC-86F027BFE7DA}" type="datetime2">
              <a:rPr lang="en-CA" smtClean="0"/>
              <a:t>Tuesday, September 17, 2013</a:t>
            </a:fld>
            <a:endParaRPr lang="en-CA"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CFE619D-D33D-4C39-A0A0-6C9BA9DB92A0}" type="slidenum">
              <a:rPr lang="en-CA" smtClean="0"/>
              <a:t>‹#›</a:t>
            </a:fld>
            <a:endParaRPr lang="en-CA"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4A5EC7-F88B-402C-92F8-1E08F333BA66}" type="datetime2">
              <a:rPr lang="en-CA" smtClean="0"/>
              <a:t>Tuesday, September 17, 2013</a:t>
            </a:fld>
            <a:endParaRPr lang="en-CA"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CFE619D-D33D-4C39-A0A0-6C9BA9DB92A0}"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fbrooks@sympatico.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laws-lois.justice.gc.ca/eng/acts/C-36.6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jfbrooks@sympatico.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348880"/>
            <a:ext cx="8229600" cy="1131131"/>
          </a:xfrm>
        </p:spPr>
        <p:txBody>
          <a:bodyPr>
            <a:normAutofit fontScale="90000"/>
          </a:bodyPr>
          <a:lstStyle/>
          <a:p>
            <a:r>
              <a:rPr lang="en-CA" dirty="0" smtClean="0">
                <a:effectLst/>
                <a:latin typeface="Arial" panose="020B0604020202020204" pitchFamily="34" charset="0"/>
                <a:cs typeface="Arial" panose="020B0604020202020204" pitchFamily="34" charset="0"/>
              </a:rPr>
              <a:t>Government Procurement and Competition Policy - Anti-Corruption </a:t>
            </a:r>
            <a:r>
              <a:rPr lang="en-CA" dirty="0" smtClean="0">
                <a:effectLst/>
              </a:rPr>
              <a:t/>
            </a:r>
            <a:br>
              <a:rPr lang="en-CA" dirty="0" smtClean="0">
                <a:effectLst/>
              </a:rPr>
            </a:br>
            <a:r>
              <a:rPr lang="en-CA" dirty="0" smtClean="0">
                <a:effectLst/>
              </a:rPr>
              <a:t/>
            </a:r>
            <a:br>
              <a:rPr lang="en-CA" dirty="0" smtClean="0">
                <a:effectLst/>
              </a:rPr>
            </a:br>
            <a:r>
              <a:rPr lang="en-CA" dirty="0" smtClean="0">
                <a:effectLst/>
                <a:latin typeface="Arial" panose="020B0604020202020204" pitchFamily="34" charset="0"/>
                <a:cs typeface="Arial" panose="020B0604020202020204" pitchFamily="34" charset="0"/>
              </a:rPr>
              <a:t>The Canadian Approach </a:t>
            </a:r>
            <a:endParaRPr lang="en-CA"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Autofit/>
          </a:bodyPr>
          <a:lstStyle/>
          <a:p>
            <a:pPr algn="l"/>
            <a:r>
              <a:rPr lang="en-CA" sz="2000" dirty="0" smtClean="0">
                <a:latin typeface="Arial" panose="020B0604020202020204" pitchFamily="34" charset="0"/>
                <a:cs typeface="Arial" panose="020B0604020202020204" pitchFamily="34" charset="0"/>
              </a:rPr>
              <a:t>John Brooks, ANJO Global Consulting Ltd</a:t>
            </a:r>
          </a:p>
          <a:p>
            <a:pPr algn="l"/>
            <a:r>
              <a:rPr lang="en-CA" sz="2000" dirty="0" smtClean="0">
                <a:latin typeface="Arial" panose="020B0604020202020204" pitchFamily="34" charset="0"/>
                <a:cs typeface="Arial" panose="020B0604020202020204" pitchFamily="34" charset="0"/>
              </a:rPr>
              <a:t>Ottawa, CANADA : </a:t>
            </a:r>
            <a:r>
              <a:rPr lang="en-CA" sz="2000" dirty="0" smtClean="0">
                <a:latin typeface="Arial" panose="020B0604020202020204" pitchFamily="34" charset="0"/>
                <a:cs typeface="Arial" panose="020B0604020202020204" pitchFamily="34" charset="0"/>
                <a:hlinkClick r:id="rId3"/>
              </a:rPr>
              <a:t>jfbrooks@sympatico.ca</a:t>
            </a:r>
            <a:endParaRPr lang="en-CA" sz="2000" dirty="0" smtClean="0">
              <a:latin typeface="Arial" panose="020B0604020202020204" pitchFamily="34" charset="0"/>
              <a:cs typeface="Arial" panose="020B0604020202020204" pitchFamily="34" charset="0"/>
            </a:endParaRPr>
          </a:p>
          <a:p>
            <a:pPr algn="l"/>
            <a:r>
              <a:rPr lang="en-CA" sz="2000" dirty="0" smtClean="0">
                <a:latin typeface="Arial" panose="020B0604020202020204" pitchFamily="34" charset="0"/>
                <a:cs typeface="Arial" panose="020B0604020202020204" pitchFamily="34" charset="0"/>
              </a:rPr>
              <a:t>1-613-286-0541</a:t>
            </a:r>
            <a:endParaRPr lang="en-CA"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FE619D-D33D-4C39-A0A0-6C9BA9DB92A0}" type="slidenum">
              <a:rPr lang="en-CA" smtClean="0"/>
              <a:t>1</a:t>
            </a:fld>
            <a:endParaRPr lang="en-CA" dirty="0"/>
          </a:p>
        </p:txBody>
      </p:sp>
    </p:spTree>
    <p:extLst>
      <p:ext uri="{BB962C8B-B14F-4D97-AF65-F5344CB8AC3E}">
        <p14:creationId xmlns:p14="http://schemas.microsoft.com/office/powerpoint/2010/main" val="428398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FE619D-D33D-4C39-A0A0-6C9BA9DB92A0}" type="slidenum">
              <a:rPr lang="en-CA" smtClean="0"/>
              <a:t>10</a:t>
            </a:fld>
            <a:endParaRPr lang="en-CA" dirty="0"/>
          </a:p>
        </p:txBody>
      </p:sp>
      <p:pic>
        <p:nvPicPr>
          <p:cNvPr id="15362" name="Picture 2" descr="http://fr.rsf.org/IMG/jpg/2013-carte-liberte-presse_1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6632"/>
            <a:ext cx="7908305"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1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309"/>
            <a:ext cx="8229600" cy="452596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r>
              <a:rPr lang="en-CA" b="1" dirty="0" smtClean="0">
                <a:effectLst/>
              </a:rPr>
              <a:t>Service industries  - </a:t>
            </a:r>
            <a:r>
              <a:rPr lang="en-CA" dirty="0" smtClean="0">
                <a:effectLst/>
              </a:rPr>
              <a:t> transportation, education, health care, construction, banking, communications, retail services, tourism and government. More than 75% of working Canadians now have jobs in service industries.</a:t>
            </a:r>
          </a:p>
          <a:p>
            <a:pPr algn="just"/>
            <a:endParaRPr lang="en-CA" b="1" dirty="0" smtClean="0">
              <a:effectLst/>
            </a:endParaRPr>
          </a:p>
          <a:p>
            <a:pPr algn="just"/>
            <a:r>
              <a:rPr lang="en-CA" b="1" dirty="0" smtClean="0">
                <a:effectLst/>
              </a:rPr>
              <a:t>Manufacturing industries - </a:t>
            </a:r>
            <a:r>
              <a:rPr lang="en-CA" dirty="0" smtClean="0">
                <a:effectLst/>
              </a:rPr>
              <a:t>paper, high technology equipment, aerospace technology, automobiles, machinery, food, clothing and many other goods. </a:t>
            </a:r>
          </a:p>
          <a:p>
            <a:pPr marL="109728" indent="0" algn="just">
              <a:buNone/>
            </a:pPr>
            <a:endParaRPr lang="en-CA" dirty="0" smtClean="0">
              <a:effectLst/>
            </a:endParaRPr>
          </a:p>
          <a:p>
            <a:pPr algn="just"/>
            <a:r>
              <a:rPr lang="en-CA" b="1" dirty="0" smtClean="0">
                <a:effectLst/>
              </a:rPr>
              <a:t>Natural resources industries</a:t>
            </a:r>
            <a:r>
              <a:rPr lang="en-CA" dirty="0" smtClean="0">
                <a:effectLst/>
              </a:rPr>
              <a:t> - forestry, fishing, agriculture, mining and energy. A large percentage of Canada’s exports are natural resources commodities.</a:t>
            </a:r>
          </a:p>
          <a:p>
            <a:pPr algn="just"/>
            <a:endParaRPr lang="en-CA" dirty="0"/>
          </a:p>
        </p:txBody>
      </p:sp>
      <p:sp>
        <p:nvSpPr>
          <p:cNvPr id="5" name="Slide Number Placeholder 4"/>
          <p:cNvSpPr>
            <a:spLocks noGrp="1"/>
          </p:cNvSpPr>
          <p:nvPr>
            <p:ph type="sldNum" sz="quarter" idx="12"/>
          </p:nvPr>
        </p:nvSpPr>
        <p:spPr/>
        <p:txBody>
          <a:bodyPr/>
          <a:lstStyle/>
          <a:p>
            <a:fld id="{ECFE619D-D33D-4C39-A0A0-6C9BA9DB92A0}" type="slidenum">
              <a:rPr lang="en-CA" smtClean="0"/>
              <a:t>11</a:t>
            </a:fld>
            <a:endParaRPr lang="en-CA" dirty="0"/>
          </a:p>
        </p:txBody>
      </p:sp>
      <p:sp>
        <p:nvSpPr>
          <p:cNvPr id="2" name="Title 1"/>
          <p:cNvSpPr>
            <a:spLocks noGrp="1"/>
          </p:cNvSpPr>
          <p:nvPr>
            <p:ph type="title"/>
          </p:nvPr>
        </p:nvSpPr>
        <p:spPr>
          <a:xfrm>
            <a:off x="457200" y="332656"/>
            <a:ext cx="8229600" cy="864096"/>
          </a:xfrm>
        </p:spPr>
        <p:style>
          <a:lnRef idx="2">
            <a:schemeClr val="accent1"/>
          </a:lnRef>
          <a:fillRef idx="1">
            <a:schemeClr val="lt1"/>
          </a:fillRef>
          <a:effectRef idx="0">
            <a:schemeClr val="accent1"/>
          </a:effectRef>
          <a:fontRef idx="minor">
            <a:schemeClr val="dk1"/>
          </a:fontRef>
        </p:style>
        <p:txBody>
          <a:bodyPr>
            <a:normAutofit/>
          </a:bodyPr>
          <a:lstStyle/>
          <a:p>
            <a:r>
              <a:rPr lang="en-CA" sz="3600" dirty="0">
                <a:effectLst/>
              </a:rPr>
              <a:t>Canada’s Economy </a:t>
            </a:r>
            <a:endParaRPr lang="en-CA" dirty="0"/>
          </a:p>
        </p:txBody>
      </p:sp>
    </p:spTree>
    <p:extLst>
      <p:ext uri="{BB962C8B-B14F-4D97-AF65-F5344CB8AC3E}">
        <p14:creationId xmlns:p14="http://schemas.microsoft.com/office/powerpoint/2010/main" val="3897608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25344"/>
            <a:ext cx="8229600" cy="4251928"/>
          </a:xfrm>
        </p:spPr>
        <p:style>
          <a:lnRef idx="2">
            <a:schemeClr val="dk1"/>
          </a:lnRef>
          <a:fillRef idx="1">
            <a:schemeClr val="lt1"/>
          </a:fillRef>
          <a:effectRef idx="0">
            <a:schemeClr val="dk1"/>
          </a:effectRef>
          <a:fontRef idx="minor">
            <a:schemeClr val="dk1"/>
          </a:fontRef>
        </p:style>
        <p:txBody>
          <a:bodyPr>
            <a:normAutofit/>
          </a:bodyPr>
          <a:lstStyle/>
          <a:p>
            <a:r>
              <a:rPr lang="en-CA" dirty="0" smtClean="0"/>
              <a:t>National – composite data not available</a:t>
            </a:r>
          </a:p>
          <a:p>
            <a:endParaRPr lang="en-CA" dirty="0"/>
          </a:p>
          <a:p>
            <a:r>
              <a:rPr lang="en-CA" dirty="0" smtClean="0"/>
              <a:t>Based on 10-15% of GDP ($CAD 1.839 trillion) – national public procurement</a:t>
            </a:r>
          </a:p>
          <a:p>
            <a:pPr marL="109728" indent="0">
              <a:buNone/>
            </a:pPr>
            <a:r>
              <a:rPr lang="en-CA" dirty="0" smtClean="0"/>
              <a:t>   estimated to be: </a:t>
            </a:r>
          </a:p>
          <a:p>
            <a:pPr marL="109728" indent="0">
              <a:buNone/>
            </a:pPr>
            <a:endParaRPr lang="en-CA" dirty="0"/>
          </a:p>
          <a:p>
            <a:pPr marL="109728" indent="0" algn="ctr">
              <a:buNone/>
            </a:pPr>
            <a:r>
              <a:rPr lang="en-CA" dirty="0">
                <a:solidFill>
                  <a:schemeClr val="tx1"/>
                </a:solidFill>
              </a:rPr>
              <a:t> </a:t>
            </a:r>
            <a:r>
              <a:rPr lang="en-CA" dirty="0" smtClean="0">
                <a:solidFill>
                  <a:schemeClr val="tx1"/>
                </a:solidFill>
              </a:rPr>
              <a:t>   </a:t>
            </a:r>
            <a:r>
              <a:rPr lang="en-CA" b="1" dirty="0" smtClean="0">
                <a:solidFill>
                  <a:schemeClr val="tx1"/>
                </a:solidFill>
              </a:rPr>
              <a:t>$CAD 18-27 billion </a:t>
            </a:r>
          </a:p>
          <a:p>
            <a:pPr marL="109728" indent="0" algn="ctr">
              <a:buNone/>
            </a:pPr>
            <a:r>
              <a:rPr lang="en-CA" dirty="0" smtClean="0"/>
              <a:t>(</a:t>
            </a:r>
            <a:r>
              <a:rPr lang="en-CA" b="1" dirty="0" smtClean="0">
                <a:solidFill>
                  <a:srgbClr val="FF0000"/>
                </a:solidFill>
              </a:rPr>
              <a:t>Federal $CAD 16 billion/yr) </a:t>
            </a:r>
            <a:endParaRPr lang="en-CA" b="1" dirty="0">
              <a:solidFill>
                <a:srgbClr val="FF0000"/>
              </a:solidFill>
            </a:endParaRPr>
          </a:p>
        </p:txBody>
      </p:sp>
      <p:sp>
        <p:nvSpPr>
          <p:cNvPr id="5" name="Slide Number Placeholder 4"/>
          <p:cNvSpPr>
            <a:spLocks noGrp="1"/>
          </p:cNvSpPr>
          <p:nvPr>
            <p:ph type="sldNum" sz="quarter" idx="12"/>
          </p:nvPr>
        </p:nvSpPr>
        <p:spPr/>
        <p:txBody>
          <a:bodyPr/>
          <a:lstStyle/>
          <a:p>
            <a:fld id="{ECFE619D-D33D-4C39-A0A0-6C9BA9DB92A0}" type="slidenum">
              <a:rPr lang="en-CA" smtClean="0"/>
              <a:t>12</a:t>
            </a:fld>
            <a:endParaRPr lang="en-CA" dirty="0"/>
          </a:p>
        </p:txBody>
      </p:sp>
      <p:sp>
        <p:nvSpPr>
          <p:cNvPr id="7" name="Title 6"/>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CA" dirty="0" smtClean="0"/>
              <a:t>PUBLIC PROCUREMENT </a:t>
            </a:r>
            <a:endParaRPr lang="en-CA" dirty="0"/>
          </a:p>
        </p:txBody>
      </p:sp>
    </p:spTree>
    <p:extLst>
      <p:ext uri="{BB962C8B-B14F-4D97-AF65-F5344CB8AC3E}">
        <p14:creationId xmlns:p14="http://schemas.microsoft.com/office/powerpoint/2010/main" val="232988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1520" y="1639341"/>
            <a:ext cx="8568952" cy="4237931"/>
          </a:xfrm>
        </p:spPr>
        <p:style>
          <a:lnRef idx="2">
            <a:schemeClr val="dk1"/>
          </a:lnRef>
          <a:fillRef idx="1">
            <a:schemeClr val="lt1"/>
          </a:fillRef>
          <a:effectRef idx="0">
            <a:schemeClr val="dk1"/>
          </a:effectRef>
          <a:fontRef idx="minor">
            <a:schemeClr val="dk1"/>
          </a:fontRef>
        </p:style>
        <p:txBody>
          <a:bodyPr>
            <a:normAutofit lnSpcReduction="10000"/>
          </a:bodyPr>
          <a:lstStyle/>
          <a:p>
            <a:r>
              <a:rPr lang="en-CA" sz="2400" dirty="0" smtClean="0"/>
              <a:t>Annual spend of </a:t>
            </a:r>
            <a:r>
              <a:rPr lang="en-CA" sz="2400" b="1" dirty="0" smtClean="0">
                <a:solidFill>
                  <a:srgbClr val="FF0000"/>
                </a:solidFill>
              </a:rPr>
              <a:t>$CAD 16 billion/yr</a:t>
            </a:r>
          </a:p>
          <a:p>
            <a:endParaRPr lang="en-CA" sz="2400" dirty="0"/>
          </a:p>
          <a:p>
            <a:r>
              <a:rPr lang="en-CA" sz="2400" dirty="0" smtClean="0"/>
              <a:t>Public Works &amp; Government Services Canada (PWGSC) </a:t>
            </a:r>
          </a:p>
          <a:p>
            <a:pPr lvl="1"/>
            <a:r>
              <a:rPr lang="en-CA" sz="2400" dirty="0" smtClean="0"/>
              <a:t>Central procurement agent for approx. 140 MDAs </a:t>
            </a:r>
          </a:p>
          <a:p>
            <a:pPr lvl="1"/>
            <a:r>
              <a:rPr lang="en-CA" sz="2400" dirty="0" smtClean="0"/>
              <a:t>MDAs </a:t>
            </a:r>
            <a:r>
              <a:rPr lang="en-CA" sz="2400" dirty="0"/>
              <a:t>have </a:t>
            </a:r>
            <a:r>
              <a:rPr lang="en-CA" sz="2400" dirty="0" smtClean="0"/>
              <a:t>delegated </a:t>
            </a:r>
            <a:r>
              <a:rPr lang="en-CA" sz="2400" dirty="0"/>
              <a:t>authority </a:t>
            </a:r>
            <a:r>
              <a:rPr lang="en-CA" sz="2400" dirty="0" smtClean="0"/>
              <a:t>for some purchases</a:t>
            </a:r>
          </a:p>
          <a:p>
            <a:pPr lvl="1"/>
            <a:endParaRPr lang="en-CA" sz="2400" dirty="0"/>
          </a:p>
          <a:p>
            <a:r>
              <a:rPr lang="en-CA" sz="2400" dirty="0" smtClean="0"/>
              <a:t>Pooled procurement with other levels of government </a:t>
            </a:r>
          </a:p>
          <a:p>
            <a:pPr lvl="1"/>
            <a:r>
              <a:rPr lang="en-CA" sz="2000" dirty="0" smtClean="0"/>
              <a:t>Limited common purchases with provinces</a:t>
            </a:r>
          </a:p>
          <a:p>
            <a:pPr lvl="1"/>
            <a:r>
              <a:rPr lang="en-CA" sz="2000" dirty="0" smtClean="0"/>
              <a:t>Some interprovincial pooled procurement  </a:t>
            </a:r>
            <a:endParaRPr lang="en-CA" sz="2000" dirty="0"/>
          </a:p>
          <a:p>
            <a:endParaRPr lang="en-CA" sz="2400" dirty="0"/>
          </a:p>
          <a:p>
            <a:pPr marL="109728" indent="0">
              <a:buNone/>
            </a:pPr>
            <a:r>
              <a:rPr lang="en-CA" sz="2000" dirty="0" smtClean="0"/>
              <a:t>MDA = Ministries, Departments and Agencies</a:t>
            </a:r>
          </a:p>
        </p:txBody>
      </p:sp>
      <p:sp>
        <p:nvSpPr>
          <p:cNvPr id="4" name="Slide Number Placeholder 3"/>
          <p:cNvSpPr>
            <a:spLocks noGrp="1"/>
          </p:cNvSpPr>
          <p:nvPr>
            <p:ph type="sldNum" sz="quarter" idx="12"/>
          </p:nvPr>
        </p:nvSpPr>
        <p:spPr/>
        <p:txBody>
          <a:bodyPr/>
          <a:lstStyle/>
          <a:p>
            <a:fld id="{ECFE619D-D33D-4C39-A0A0-6C9BA9DB92A0}" type="slidenum">
              <a:rPr lang="en-CA" smtClean="0"/>
              <a:t>13</a:t>
            </a:fld>
            <a:endParaRPr lang="en-CA" dirty="0"/>
          </a:p>
        </p:txBody>
      </p:sp>
      <p:sp>
        <p:nvSpPr>
          <p:cNvPr id="6" name="Title 5"/>
          <p:cNvSpPr>
            <a:spLocks noGrp="1"/>
          </p:cNvSpPr>
          <p:nvPr>
            <p:ph type="title"/>
          </p:nvPr>
        </p:nvSpPr>
        <p:spPr>
          <a:xfrm>
            <a:off x="251520" y="274638"/>
            <a:ext cx="8568952" cy="1143000"/>
          </a:xfrm>
        </p:spPr>
        <p:style>
          <a:lnRef idx="2">
            <a:schemeClr val="accent1"/>
          </a:lnRef>
          <a:fillRef idx="1">
            <a:schemeClr val="lt1"/>
          </a:fillRef>
          <a:effectRef idx="0">
            <a:schemeClr val="accent1"/>
          </a:effectRef>
          <a:fontRef idx="minor">
            <a:schemeClr val="dk1"/>
          </a:fontRef>
        </p:style>
        <p:txBody>
          <a:bodyPr/>
          <a:lstStyle/>
          <a:p>
            <a:r>
              <a:rPr lang="en-CA" dirty="0" smtClean="0"/>
              <a:t>FEDERAL PROCUREMENT</a:t>
            </a:r>
            <a:endParaRPr lang="en-CA" dirty="0"/>
          </a:p>
        </p:txBody>
      </p:sp>
    </p:spTree>
    <p:extLst>
      <p:ext uri="{BB962C8B-B14F-4D97-AF65-F5344CB8AC3E}">
        <p14:creationId xmlns:p14="http://schemas.microsoft.com/office/powerpoint/2010/main" val="1278849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pPr algn="ctr"/>
            <a:r>
              <a:rPr lang="en-CA" sz="2400" b="1" dirty="0" smtClean="0"/>
              <a:t>FEDERAL PUBLIC PROCUREMENT IN CANADA</a:t>
            </a:r>
            <a:r>
              <a:rPr lang="en-CA" sz="2400" dirty="0" smtClean="0"/>
              <a:t/>
            </a:r>
            <a:br>
              <a:rPr lang="en-CA" sz="2400" dirty="0" smtClean="0"/>
            </a:br>
            <a:endParaRPr lang="en-CA" sz="2400" dirty="0"/>
          </a:p>
        </p:txBody>
      </p:sp>
      <p:sp>
        <p:nvSpPr>
          <p:cNvPr id="5" name="Text Placeholder 4"/>
          <p:cNvSpPr>
            <a:spLocks noGrp="1"/>
          </p:cNvSpPr>
          <p:nvPr>
            <p:ph type="body" idx="1"/>
          </p:nvPr>
        </p:nvSpPr>
        <p:spPr>
          <a:xfrm>
            <a:off x="467544" y="1514872"/>
            <a:ext cx="4040188" cy="762000"/>
          </a:xfrm>
        </p:spPr>
        <p:txBody>
          <a:bodyPr>
            <a:normAutofit/>
          </a:bodyPr>
          <a:lstStyle/>
          <a:p>
            <a:pPr algn="ctr"/>
            <a:r>
              <a:rPr lang="en-CA" dirty="0"/>
              <a:t>Fair supply </a:t>
            </a:r>
            <a:r>
              <a:rPr lang="en-CA" dirty="0" smtClean="0"/>
              <a:t>market</a:t>
            </a:r>
            <a:endParaRPr lang="en-CA" dirty="0"/>
          </a:p>
        </p:txBody>
      </p:sp>
      <p:sp>
        <p:nvSpPr>
          <p:cNvPr id="8" name="Text Placeholder 7"/>
          <p:cNvSpPr>
            <a:spLocks noGrp="1"/>
          </p:cNvSpPr>
          <p:nvPr>
            <p:ph type="body" sz="half" idx="3"/>
          </p:nvPr>
        </p:nvSpPr>
        <p:spPr>
          <a:xfrm>
            <a:off x="4644008" y="1514872"/>
            <a:ext cx="4041775" cy="762000"/>
          </a:xfrm>
        </p:spPr>
        <p:txBody>
          <a:bodyPr>
            <a:normAutofit fontScale="92500" lnSpcReduction="20000"/>
          </a:bodyPr>
          <a:lstStyle/>
          <a:p>
            <a:pPr algn="ctr"/>
            <a:endParaRPr lang="en-CA" dirty="0" smtClean="0"/>
          </a:p>
          <a:p>
            <a:pPr algn="ctr"/>
            <a:r>
              <a:rPr lang="en-CA" sz="2600" dirty="0" smtClean="0"/>
              <a:t>Fair </a:t>
            </a:r>
            <a:r>
              <a:rPr lang="en-CA" sz="2600" dirty="0"/>
              <a:t>procurement</a:t>
            </a:r>
          </a:p>
          <a:p>
            <a:pPr algn="ctr"/>
            <a:endParaRPr lang="en-CA" dirty="0"/>
          </a:p>
        </p:txBody>
      </p:sp>
      <p:sp>
        <p:nvSpPr>
          <p:cNvPr id="3" name="Content Placeholder 2"/>
          <p:cNvSpPr>
            <a:spLocks noGrp="1"/>
          </p:cNvSpPr>
          <p:nvPr>
            <p:ph sz="quarter" idx="2"/>
          </p:nvPr>
        </p:nvSpPr>
        <p:spPr>
          <a:xfrm>
            <a:off x="457200" y="2367557"/>
            <a:ext cx="4040188" cy="39417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CA" dirty="0" smtClean="0"/>
              <a:t>Competition</a:t>
            </a:r>
          </a:p>
          <a:p>
            <a:pPr lvl="1"/>
            <a:r>
              <a:rPr lang="en-CA" dirty="0" smtClean="0"/>
              <a:t>Promoting effective competition between suppliers</a:t>
            </a:r>
          </a:p>
          <a:p>
            <a:pPr marL="320040" lvl="1" indent="0">
              <a:buNone/>
            </a:pPr>
            <a:endParaRPr lang="en-CA" dirty="0" smtClean="0"/>
          </a:p>
          <a:p>
            <a:pPr lvl="1"/>
            <a:r>
              <a:rPr lang="en-CA" dirty="0" smtClean="0"/>
              <a:t>Preventing collusion between suppliers</a:t>
            </a:r>
          </a:p>
          <a:p>
            <a:pPr marL="320040" lvl="1" indent="0">
              <a:buNone/>
            </a:pPr>
            <a:endParaRPr lang="en-CA" dirty="0"/>
          </a:p>
        </p:txBody>
      </p:sp>
      <p:sp>
        <p:nvSpPr>
          <p:cNvPr id="4" name="Content Placeholder 3"/>
          <p:cNvSpPr>
            <a:spLocks noGrp="1"/>
          </p:cNvSpPr>
          <p:nvPr>
            <p:ph sz="quarter" idx="4"/>
          </p:nvPr>
        </p:nvSpPr>
        <p:spPr>
          <a:xfrm>
            <a:off x="4645025" y="2348880"/>
            <a:ext cx="4041775" cy="3941763"/>
          </a:xfrm>
        </p:spPr>
        <p:style>
          <a:lnRef idx="1">
            <a:schemeClr val="accent1"/>
          </a:lnRef>
          <a:fillRef idx="2">
            <a:schemeClr val="accent1"/>
          </a:fillRef>
          <a:effectRef idx="1">
            <a:schemeClr val="accent1"/>
          </a:effectRef>
          <a:fontRef idx="minor">
            <a:schemeClr val="dk1"/>
          </a:fontRef>
        </p:style>
        <p:txBody>
          <a:bodyPr>
            <a:normAutofit/>
          </a:bodyPr>
          <a:lstStyle/>
          <a:p>
            <a:r>
              <a:rPr lang="en-CA" dirty="0" smtClean="0"/>
              <a:t>Anti-corruption</a:t>
            </a:r>
          </a:p>
          <a:p>
            <a:pPr lvl="1" algn="just"/>
            <a:r>
              <a:rPr lang="en-CA" dirty="0" smtClean="0"/>
              <a:t>Ensuring the integrity of the public procurement process </a:t>
            </a:r>
          </a:p>
          <a:p>
            <a:pPr marL="320040" lvl="1" indent="0" algn="just">
              <a:buNone/>
            </a:pPr>
            <a:endParaRPr lang="en-CA" dirty="0" smtClean="0"/>
          </a:p>
          <a:p>
            <a:pPr lvl="1" algn="just"/>
            <a:r>
              <a:rPr lang="en-CA" dirty="0" smtClean="0"/>
              <a:t>Limiting the potential abuses by government stakeholders</a:t>
            </a:r>
            <a:endParaRPr lang="en-CA" dirty="0"/>
          </a:p>
        </p:txBody>
      </p:sp>
      <p:sp>
        <p:nvSpPr>
          <p:cNvPr id="7" name="Slide Number Placeholder 6"/>
          <p:cNvSpPr>
            <a:spLocks noGrp="1"/>
          </p:cNvSpPr>
          <p:nvPr>
            <p:ph type="sldNum" sz="quarter" idx="12"/>
          </p:nvPr>
        </p:nvSpPr>
        <p:spPr/>
        <p:txBody>
          <a:bodyPr/>
          <a:lstStyle/>
          <a:p>
            <a:fld id="{ECFE619D-D33D-4C39-A0A0-6C9BA9DB92A0}" type="slidenum">
              <a:rPr lang="en-CA" smtClean="0"/>
              <a:t>14</a:t>
            </a:fld>
            <a:endParaRPr lang="en-CA" dirty="0"/>
          </a:p>
        </p:txBody>
      </p:sp>
    </p:spTree>
    <p:extLst>
      <p:ext uri="{BB962C8B-B14F-4D97-AF65-F5344CB8AC3E}">
        <p14:creationId xmlns:p14="http://schemas.microsoft.com/office/powerpoint/2010/main" val="108925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53336"/>
            <a:ext cx="8229600" cy="4395944"/>
          </a:xfrm>
        </p:spPr>
        <p:style>
          <a:lnRef idx="1">
            <a:schemeClr val="dk1"/>
          </a:lnRef>
          <a:fillRef idx="2">
            <a:schemeClr val="dk1"/>
          </a:fillRef>
          <a:effectRef idx="1">
            <a:schemeClr val="dk1"/>
          </a:effectRef>
          <a:fontRef idx="minor">
            <a:schemeClr val="dk1"/>
          </a:fontRef>
        </p:style>
        <p:txBody>
          <a:bodyPr>
            <a:normAutofit fontScale="25000" lnSpcReduction="20000"/>
          </a:bodyPr>
          <a:lstStyle/>
          <a:p>
            <a:endParaRPr lang="en-CA" dirty="0" smtClean="0"/>
          </a:p>
          <a:p>
            <a:r>
              <a:rPr lang="en-CA" sz="9600" dirty="0" smtClean="0"/>
              <a:t>Contract – Common law</a:t>
            </a:r>
          </a:p>
          <a:p>
            <a:endParaRPr lang="en-CA" sz="9600" dirty="0" smtClean="0"/>
          </a:p>
          <a:p>
            <a:r>
              <a:rPr lang="en-CA" sz="9600" dirty="0" smtClean="0"/>
              <a:t>Legislation - Acts:</a:t>
            </a:r>
          </a:p>
          <a:p>
            <a:pPr lvl="1"/>
            <a:r>
              <a:rPr lang="en-CA" sz="9200" dirty="0" smtClean="0"/>
              <a:t>Access </a:t>
            </a:r>
            <a:r>
              <a:rPr lang="en-CA" sz="9200" dirty="0"/>
              <a:t>to Information</a:t>
            </a:r>
          </a:p>
          <a:p>
            <a:pPr lvl="1"/>
            <a:r>
              <a:rPr lang="en-CA" sz="9200" dirty="0" smtClean="0"/>
              <a:t>Bankruptcy and Insolvency</a:t>
            </a:r>
          </a:p>
          <a:p>
            <a:pPr lvl="1"/>
            <a:r>
              <a:rPr lang="en-CA" sz="9200" dirty="0" smtClean="0"/>
              <a:t>Competition</a:t>
            </a:r>
            <a:endParaRPr lang="en-CA" sz="9200" dirty="0"/>
          </a:p>
          <a:p>
            <a:pPr lvl="1"/>
            <a:r>
              <a:rPr lang="en-CA" sz="9200" dirty="0" smtClean="0"/>
              <a:t>Criminal Code</a:t>
            </a:r>
          </a:p>
          <a:p>
            <a:pPr lvl="1"/>
            <a:r>
              <a:rPr lang="en-CA" sz="9200" dirty="0" smtClean="0"/>
              <a:t>Conflict of Interest </a:t>
            </a:r>
          </a:p>
          <a:p>
            <a:pPr lvl="1"/>
            <a:r>
              <a:rPr lang="en-CA" sz="9200" dirty="0" smtClean="0"/>
              <a:t>Defence Production</a:t>
            </a:r>
          </a:p>
          <a:p>
            <a:pPr lvl="1"/>
            <a:r>
              <a:rPr lang="en-CA" sz="9200" dirty="0" smtClean="0"/>
              <a:t>Department of Justice</a:t>
            </a:r>
          </a:p>
          <a:p>
            <a:pPr lvl="1"/>
            <a:r>
              <a:rPr lang="en-CA" sz="9200" dirty="0" smtClean="0"/>
              <a:t>Department of Public Works &amp; Government Services</a:t>
            </a:r>
          </a:p>
          <a:p>
            <a:pPr marL="109728" indent="0">
              <a:buNone/>
            </a:pPr>
            <a:endParaRPr lang="en-CA" sz="9600" dirty="0"/>
          </a:p>
          <a:p>
            <a:pPr marL="109728" indent="0">
              <a:buNone/>
            </a:pPr>
            <a:endParaRPr lang="en-CA" sz="9600" dirty="0" smtClean="0"/>
          </a:p>
          <a:p>
            <a:pPr>
              <a:buFont typeface="+mj-lt"/>
              <a:buAutoNum type="alphaLcPeriod"/>
            </a:pPr>
            <a:r>
              <a:rPr lang="en-CA" sz="800" i="1" u="sng" dirty="0" smtClean="0">
                <a:solidFill>
                  <a:srgbClr val="20477C"/>
                </a:solidFill>
                <a:latin typeface="Arial"/>
                <a:hlinkClick r:id="rId3"/>
              </a:rPr>
              <a:t>rest Act</a:t>
            </a:r>
            <a:endParaRPr lang="en-CA" sz="6400" dirty="0">
              <a:solidFill>
                <a:srgbClr val="000000"/>
              </a:solidFill>
              <a:latin typeface="Arial"/>
            </a:endParaRPr>
          </a:p>
          <a:p>
            <a:endParaRPr lang="en-CA" sz="6400" dirty="0" smtClean="0"/>
          </a:p>
          <a:p>
            <a:pPr marL="109728" indent="0">
              <a:buNone/>
            </a:pPr>
            <a:endParaRPr lang="en-CA" sz="9600" dirty="0"/>
          </a:p>
        </p:txBody>
      </p:sp>
      <p:sp>
        <p:nvSpPr>
          <p:cNvPr id="5" name="Slide Number Placeholder 4"/>
          <p:cNvSpPr>
            <a:spLocks noGrp="1"/>
          </p:cNvSpPr>
          <p:nvPr>
            <p:ph type="sldNum" sz="quarter" idx="12"/>
          </p:nvPr>
        </p:nvSpPr>
        <p:spPr/>
        <p:txBody>
          <a:bodyPr/>
          <a:lstStyle/>
          <a:p>
            <a:fld id="{ECFE619D-D33D-4C39-A0A0-6C9BA9DB92A0}" type="slidenum">
              <a:rPr lang="en-CA" smtClean="0"/>
              <a:t>15</a:t>
            </a:fld>
            <a:endParaRPr lang="en-CA" dirty="0"/>
          </a:p>
        </p:txBody>
      </p:sp>
      <p:sp>
        <p:nvSpPr>
          <p:cNvPr id="7" name="Title 6"/>
          <p:cNvSpPr>
            <a:spLocks noGrp="1"/>
          </p:cNvSpPr>
          <p:nvPr>
            <p:ph type="title"/>
          </p:nvPr>
        </p:nvSpPr>
        <p:spPr>
          <a:xfrm>
            <a:off x="457200" y="260648"/>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en-CA" sz="3200" dirty="0" smtClean="0"/>
              <a:t>PUBLIC PROCUREMENT – FRAMEWORK</a:t>
            </a:r>
            <a:endParaRPr lang="en-CA" sz="3200" dirty="0"/>
          </a:p>
        </p:txBody>
      </p:sp>
    </p:spTree>
    <p:extLst>
      <p:ext uri="{BB962C8B-B14F-4D97-AF65-F5344CB8AC3E}">
        <p14:creationId xmlns:p14="http://schemas.microsoft.com/office/powerpoint/2010/main" val="100684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95944"/>
          </a:xfrm>
        </p:spPr>
        <p:style>
          <a:lnRef idx="1">
            <a:schemeClr val="dk1"/>
          </a:lnRef>
          <a:fillRef idx="2">
            <a:schemeClr val="dk1"/>
          </a:fillRef>
          <a:effectRef idx="1">
            <a:schemeClr val="dk1"/>
          </a:effectRef>
          <a:fontRef idx="minor">
            <a:schemeClr val="dk1"/>
          </a:fontRef>
        </p:style>
        <p:txBody>
          <a:bodyPr>
            <a:normAutofit fontScale="25000" lnSpcReduction="20000"/>
          </a:bodyPr>
          <a:lstStyle/>
          <a:p>
            <a:pPr lvl="1"/>
            <a:endParaRPr lang="en-CA" sz="8800" dirty="0" smtClean="0"/>
          </a:p>
          <a:p>
            <a:r>
              <a:rPr lang="en-CA" sz="9600" dirty="0" smtClean="0"/>
              <a:t>Legislation (continued)</a:t>
            </a:r>
          </a:p>
          <a:p>
            <a:pPr lvl="1"/>
            <a:r>
              <a:rPr lang="en-CA" sz="8000" dirty="0" smtClean="0"/>
              <a:t>Federal </a:t>
            </a:r>
            <a:r>
              <a:rPr lang="en-CA" sz="8000" dirty="0"/>
              <a:t>Accountability Act</a:t>
            </a:r>
          </a:p>
          <a:p>
            <a:pPr lvl="1"/>
            <a:r>
              <a:rPr lang="en-CA" sz="8000" dirty="0"/>
              <a:t>Financial Administration</a:t>
            </a:r>
          </a:p>
          <a:p>
            <a:pPr lvl="1"/>
            <a:r>
              <a:rPr lang="en-CA" sz="8000" dirty="0"/>
              <a:t>Integrity</a:t>
            </a:r>
          </a:p>
          <a:p>
            <a:pPr lvl="1"/>
            <a:r>
              <a:rPr lang="en-CA" sz="8000" dirty="0">
                <a:solidFill>
                  <a:schemeClr val="tx1"/>
                </a:solidFill>
              </a:rPr>
              <a:t>Lobbying</a:t>
            </a:r>
          </a:p>
          <a:p>
            <a:pPr lvl="1"/>
            <a:r>
              <a:rPr lang="en-CA" sz="8000" dirty="0"/>
              <a:t>Official Languages</a:t>
            </a:r>
          </a:p>
          <a:p>
            <a:pPr lvl="1"/>
            <a:r>
              <a:rPr lang="en-CA" sz="8000" dirty="0" smtClean="0"/>
              <a:t>Privacy</a:t>
            </a:r>
          </a:p>
          <a:p>
            <a:pPr lvl="1"/>
            <a:r>
              <a:rPr lang="en-CA" sz="8000" dirty="0" smtClean="0"/>
              <a:t>Public </a:t>
            </a:r>
            <a:r>
              <a:rPr lang="en-CA" sz="8000" dirty="0"/>
              <a:t>Servants Disclosure Protection </a:t>
            </a:r>
            <a:r>
              <a:rPr lang="en-CA" sz="8000" dirty="0" smtClean="0"/>
              <a:t>(whistleblower)</a:t>
            </a:r>
            <a:endParaRPr lang="en-CA" sz="8000" dirty="0"/>
          </a:p>
          <a:p>
            <a:pPr marL="393192" lvl="1" indent="0">
              <a:buNone/>
            </a:pPr>
            <a:endParaRPr lang="en-CA" sz="9200" dirty="0"/>
          </a:p>
          <a:p>
            <a:pPr>
              <a:buFont typeface="Wingdings" pitchFamily="2" charset="2"/>
              <a:buChar char="Ø"/>
            </a:pPr>
            <a:r>
              <a:rPr lang="en-CA" sz="9600" dirty="0" smtClean="0"/>
              <a:t>Policies/Regulations</a:t>
            </a:r>
          </a:p>
          <a:p>
            <a:pPr lvl="1">
              <a:buFont typeface="Courier New" pitchFamily="49" charset="0"/>
              <a:buChar char="o"/>
            </a:pPr>
            <a:r>
              <a:rPr lang="en-CA" sz="8000" dirty="0" smtClean="0"/>
              <a:t>Treasury </a:t>
            </a:r>
            <a:r>
              <a:rPr lang="en-CA" sz="8000" dirty="0"/>
              <a:t>Board </a:t>
            </a:r>
            <a:r>
              <a:rPr lang="en-CA" sz="8000" dirty="0" smtClean="0"/>
              <a:t>Contracting </a:t>
            </a:r>
            <a:r>
              <a:rPr lang="en-CA" sz="8000" dirty="0"/>
              <a:t>Policy. </a:t>
            </a:r>
          </a:p>
          <a:p>
            <a:pPr lvl="1">
              <a:buFont typeface="Courier New" pitchFamily="49" charset="0"/>
              <a:buChar char="o"/>
            </a:pPr>
            <a:r>
              <a:rPr lang="en-CA" sz="8000" dirty="0" smtClean="0"/>
              <a:t>Government </a:t>
            </a:r>
            <a:r>
              <a:rPr lang="en-CA" sz="8000" dirty="0"/>
              <a:t>Contracts Regulations</a:t>
            </a:r>
          </a:p>
          <a:p>
            <a:pPr lvl="1">
              <a:buFont typeface="Courier New" pitchFamily="49" charset="0"/>
              <a:buChar char="o"/>
            </a:pPr>
            <a:r>
              <a:rPr lang="en-CA" sz="8000" dirty="0"/>
              <a:t>Code of Conduct for Procurement</a:t>
            </a:r>
          </a:p>
          <a:p>
            <a:pPr lvl="1">
              <a:buFont typeface="Courier New" pitchFamily="49" charset="0"/>
              <a:buChar char="o"/>
            </a:pPr>
            <a:r>
              <a:rPr lang="en-CA" sz="8000" b="1" dirty="0" smtClean="0">
                <a:solidFill>
                  <a:srgbClr val="FF0000"/>
                </a:solidFill>
              </a:rPr>
              <a:t>PWGSC </a:t>
            </a:r>
            <a:r>
              <a:rPr lang="en-CA" sz="8000" b="1" dirty="0">
                <a:solidFill>
                  <a:srgbClr val="FF0000"/>
                </a:solidFill>
              </a:rPr>
              <a:t>Supply </a:t>
            </a:r>
            <a:r>
              <a:rPr lang="en-CA" sz="8000" b="1" dirty="0" smtClean="0">
                <a:solidFill>
                  <a:srgbClr val="FF0000"/>
                </a:solidFill>
              </a:rPr>
              <a:t>Manual</a:t>
            </a:r>
            <a:endParaRPr lang="en-CA" sz="8000" b="1" dirty="0">
              <a:solidFill>
                <a:srgbClr val="FF0000"/>
              </a:solidFill>
            </a:endParaRPr>
          </a:p>
          <a:p>
            <a:endParaRPr lang="en-CA" sz="9600" dirty="0"/>
          </a:p>
        </p:txBody>
      </p:sp>
      <p:sp>
        <p:nvSpPr>
          <p:cNvPr id="3" name="Slide Number Placeholder 2"/>
          <p:cNvSpPr>
            <a:spLocks noGrp="1"/>
          </p:cNvSpPr>
          <p:nvPr>
            <p:ph type="sldNum" sz="quarter" idx="12"/>
          </p:nvPr>
        </p:nvSpPr>
        <p:spPr/>
        <p:txBody>
          <a:bodyPr/>
          <a:lstStyle/>
          <a:p>
            <a:fld id="{ECFE619D-D33D-4C39-A0A0-6C9BA9DB92A0}" type="slidenum">
              <a:rPr lang="en-CA" smtClean="0"/>
              <a:t>16</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smtClean="0"/>
              <a:t>Federal Procurement - Framework</a:t>
            </a:r>
            <a:endParaRPr lang="en-CA" dirty="0"/>
          </a:p>
        </p:txBody>
      </p:sp>
    </p:spTree>
    <p:extLst>
      <p:ext uri="{BB962C8B-B14F-4D97-AF65-F5344CB8AC3E}">
        <p14:creationId xmlns:p14="http://schemas.microsoft.com/office/powerpoint/2010/main" val="1813780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95944"/>
          </a:xfrm>
        </p:spPr>
        <p:style>
          <a:lnRef idx="1">
            <a:schemeClr val="accent1"/>
          </a:lnRef>
          <a:fillRef idx="2">
            <a:schemeClr val="accent1"/>
          </a:fillRef>
          <a:effectRef idx="1">
            <a:schemeClr val="accent1"/>
          </a:effectRef>
          <a:fontRef idx="minor">
            <a:schemeClr val="dk1"/>
          </a:fontRef>
        </p:style>
        <p:txBody>
          <a:bodyPr>
            <a:normAutofit/>
          </a:bodyPr>
          <a:lstStyle/>
          <a:p>
            <a:r>
              <a:rPr lang="en-CA" sz="3100" dirty="0">
                <a:latin typeface="Arial" panose="020B0604020202020204" pitchFamily="34" charset="0"/>
              </a:rPr>
              <a:t>Trade</a:t>
            </a:r>
            <a:r>
              <a:rPr lang="en-CA" sz="3100" dirty="0"/>
              <a:t> agreements</a:t>
            </a:r>
            <a:r>
              <a:rPr lang="en-CA" sz="9600" dirty="0"/>
              <a:t> </a:t>
            </a:r>
          </a:p>
          <a:p>
            <a:pPr lvl="1"/>
            <a:r>
              <a:rPr lang="en-CA" sz="2400" dirty="0"/>
              <a:t>WTO – Government Procurement Agreement</a:t>
            </a:r>
          </a:p>
          <a:p>
            <a:pPr lvl="1"/>
            <a:r>
              <a:rPr lang="en-CA" sz="2400" dirty="0"/>
              <a:t>North American Free Trade Agreement (NAFTA)</a:t>
            </a:r>
          </a:p>
          <a:p>
            <a:pPr lvl="1"/>
            <a:r>
              <a:rPr lang="en-CA" sz="2400" dirty="0"/>
              <a:t>Agreement on Internal </a:t>
            </a:r>
            <a:r>
              <a:rPr lang="en-CA" sz="2400" dirty="0" smtClean="0"/>
              <a:t>Trade</a:t>
            </a:r>
          </a:p>
          <a:p>
            <a:pPr lvl="1"/>
            <a:r>
              <a:rPr lang="en-CA" sz="2400" dirty="0" smtClean="0"/>
              <a:t>Several Free Trade Agreements with countries</a:t>
            </a:r>
          </a:p>
          <a:p>
            <a:pPr lvl="2"/>
            <a:r>
              <a:rPr lang="en-CA" sz="2200" dirty="0" smtClean="0"/>
              <a:t>Applicability to public procurement</a:t>
            </a:r>
            <a:endParaRPr lang="en-CA" sz="2200" dirty="0"/>
          </a:p>
          <a:p>
            <a:pPr marL="630936" lvl="2" indent="0">
              <a:buNone/>
            </a:pPr>
            <a:endParaRPr lang="en-CA" sz="9600" dirty="0"/>
          </a:p>
          <a:p>
            <a:pPr lvl="1"/>
            <a:endParaRPr lang="en-CA" sz="9600" dirty="0"/>
          </a:p>
          <a:p>
            <a:endParaRPr lang="en-CA" sz="9600" dirty="0"/>
          </a:p>
          <a:p>
            <a:endParaRPr lang="en-CA" sz="9600" dirty="0"/>
          </a:p>
          <a:p>
            <a:pPr marL="109728" indent="0">
              <a:buNone/>
            </a:pPr>
            <a:endParaRPr lang="en-CA" sz="9600" dirty="0"/>
          </a:p>
        </p:txBody>
      </p:sp>
      <p:sp>
        <p:nvSpPr>
          <p:cNvPr id="3" name="Slide Number Placeholder 2"/>
          <p:cNvSpPr>
            <a:spLocks noGrp="1"/>
          </p:cNvSpPr>
          <p:nvPr>
            <p:ph type="sldNum" sz="quarter" idx="12"/>
          </p:nvPr>
        </p:nvSpPr>
        <p:spPr/>
        <p:txBody>
          <a:bodyPr/>
          <a:lstStyle/>
          <a:p>
            <a:fld id="{ECFE619D-D33D-4C39-A0A0-6C9BA9DB92A0}" type="slidenum">
              <a:rPr lang="en-CA" smtClean="0"/>
              <a:t>17</a:t>
            </a:fld>
            <a:endParaRPr lang="en-CA" dirty="0"/>
          </a:p>
        </p:txBody>
      </p:sp>
      <p:sp>
        <p:nvSpPr>
          <p:cNvPr id="4" name="Title 3"/>
          <p:cNvSpPr>
            <a:spLocks noGrp="1"/>
          </p:cNvSpPr>
          <p:nvPr>
            <p:ph type="title"/>
          </p:nvPr>
        </p:nvSpPr>
        <p:spPr>
          <a:xfrm>
            <a:off x="457200" y="274638"/>
            <a:ext cx="8229600" cy="922114"/>
          </a:xfrm>
        </p:spPr>
        <p:style>
          <a:lnRef idx="2">
            <a:schemeClr val="accent1"/>
          </a:lnRef>
          <a:fillRef idx="1">
            <a:schemeClr val="lt1"/>
          </a:fillRef>
          <a:effectRef idx="0">
            <a:schemeClr val="accent1"/>
          </a:effectRef>
          <a:fontRef idx="minor">
            <a:schemeClr val="dk1"/>
          </a:fontRef>
        </p:style>
        <p:txBody>
          <a:bodyPr>
            <a:normAutofit/>
          </a:bodyPr>
          <a:lstStyle/>
          <a:p>
            <a:r>
              <a:rPr lang="en-CA" sz="2800" dirty="0" smtClean="0"/>
              <a:t>FEDERAL PROCUREMENT FRAMEWORK</a:t>
            </a:r>
            <a:endParaRPr lang="en-CA" sz="2800" dirty="0"/>
          </a:p>
        </p:txBody>
      </p:sp>
    </p:spTree>
    <p:extLst>
      <p:ext uri="{BB962C8B-B14F-4D97-AF65-F5344CB8AC3E}">
        <p14:creationId xmlns:p14="http://schemas.microsoft.com/office/powerpoint/2010/main" val="2248103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95944"/>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endParaRPr lang="en-CA" dirty="0" smtClean="0"/>
          </a:p>
          <a:p>
            <a:r>
              <a:rPr lang="en-CA" sz="2600" dirty="0" smtClean="0">
                <a:latin typeface="Arial" panose="020B0604020202020204" pitchFamily="34" charset="0"/>
                <a:cs typeface="Arial" panose="020B0604020202020204" pitchFamily="34" charset="0"/>
              </a:rPr>
              <a:t>Procurement planning </a:t>
            </a:r>
          </a:p>
          <a:p>
            <a:endParaRPr lang="en-CA" sz="2600" dirty="0">
              <a:latin typeface="Arial" panose="020B0604020202020204" pitchFamily="34" charset="0"/>
              <a:cs typeface="Arial" panose="020B0604020202020204" pitchFamily="34" charset="0"/>
            </a:endParaRPr>
          </a:p>
          <a:p>
            <a:r>
              <a:rPr lang="en-CA" sz="2600" dirty="0" smtClean="0">
                <a:latin typeface="Arial" panose="020B0604020202020204" pitchFamily="34" charset="0"/>
                <a:cs typeface="Arial" panose="020B0604020202020204" pitchFamily="34" charset="0"/>
              </a:rPr>
              <a:t>Publication </a:t>
            </a:r>
            <a:r>
              <a:rPr lang="en-CA" sz="2600" dirty="0">
                <a:latin typeface="Arial" panose="020B0604020202020204" pitchFamily="34" charset="0"/>
                <a:cs typeface="Arial" panose="020B0604020202020204" pitchFamily="34" charset="0"/>
              </a:rPr>
              <a:t>of </a:t>
            </a:r>
            <a:r>
              <a:rPr lang="en-CA" sz="2600" dirty="0" smtClean="0">
                <a:latin typeface="Arial" panose="020B0604020202020204" pitchFamily="34" charset="0"/>
                <a:cs typeface="Arial" panose="020B0604020202020204" pitchFamily="34" charset="0"/>
              </a:rPr>
              <a:t>requirements - over $CAD 80K</a:t>
            </a:r>
          </a:p>
          <a:p>
            <a:endParaRPr lang="en-CA" sz="2600" dirty="0" smtClean="0">
              <a:latin typeface="Arial" panose="020B0604020202020204" pitchFamily="34" charset="0"/>
              <a:cs typeface="Arial" panose="020B0604020202020204" pitchFamily="34" charset="0"/>
            </a:endParaRPr>
          </a:p>
          <a:p>
            <a:r>
              <a:rPr lang="en-CA" sz="2600" b="1" dirty="0" smtClean="0">
                <a:solidFill>
                  <a:srgbClr val="FF0000"/>
                </a:solidFill>
                <a:latin typeface="Arial" panose="020B0604020202020204" pitchFamily="34" charset="0"/>
                <a:cs typeface="Arial" panose="020B0604020202020204" pitchFamily="34" charset="0"/>
              </a:rPr>
              <a:t>Advance Contract Award Notice (ACAN)</a:t>
            </a:r>
          </a:p>
          <a:p>
            <a:pPr lvl="1"/>
            <a:r>
              <a:rPr lang="en-CA" sz="2600" dirty="0" smtClean="0">
                <a:latin typeface="Arial" panose="020B0604020202020204" pitchFamily="34" charset="0"/>
                <a:cs typeface="Arial" panose="020B0604020202020204" pitchFamily="34" charset="0"/>
              </a:rPr>
              <a:t>Sole source purchases </a:t>
            </a:r>
            <a:endParaRPr lang="en-CA" sz="2600" dirty="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r>
              <a:rPr lang="en-CA" sz="2600" dirty="0" smtClean="0">
                <a:latin typeface="Arial" panose="020B0604020202020204" pitchFamily="34" charset="0"/>
                <a:cs typeface="Arial" panose="020B0604020202020204" pitchFamily="34" charset="0"/>
              </a:rPr>
              <a:t>Public opening – limited</a:t>
            </a:r>
          </a:p>
          <a:p>
            <a:endParaRPr lang="en-CA" sz="2600" dirty="0">
              <a:latin typeface="Arial" panose="020B0604020202020204" pitchFamily="34" charset="0"/>
              <a:cs typeface="Arial" panose="020B0604020202020204" pitchFamily="34" charset="0"/>
            </a:endParaRPr>
          </a:p>
          <a:p>
            <a:r>
              <a:rPr lang="en-CA" sz="2600" b="1" dirty="0">
                <a:solidFill>
                  <a:srgbClr val="FF0000"/>
                </a:solidFill>
                <a:latin typeface="Arial" panose="020B0604020202020204" pitchFamily="34" charset="0"/>
                <a:cs typeface="Arial" panose="020B0604020202020204" pitchFamily="34" charset="0"/>
              </a:rPr>
              <a:t>Fairness Monitors</a:t>
            </a:r>
          </a:p>
          <a:p>
            <a:endParaRPr lang="en-CA" dirty="0"/>
          </a:p>
          <a:p>
            <a:endParaRPr lang="en-CA" dirty="0" smtClean="0"/>
          </a:p>
          <a:p>
            <a:pPr marL="109728" indent="0">
              <a:buNone/>
            </a:pPr>
            <a:endParaRPr lang="en-CA" dirty="0"/>
          </a:p>
          <a:p>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18</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CA" sz="3200" dirty="0" smtClean="0">
                <a:latin typeface="Arial" panose="020B0604020202020204" pitchFamily="34" charset="0"/>
                <a:cs typeface="Arial" panose="020B0604020202020204" pitchFamily="34" charset="0"/>
              </a:rPr>
              <a:t>PROCUREMENT – BEST PRACTICES</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473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3336"/>
            <a:ext cx="8229600" cy="4395944"/>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endParaRPr lang="en-CA" sz="3100" dirty="0" smtClean="0">
              <a:latin typeface="Arial" panose="020B0604020202020204" pitchFamily="34" charset="0"/>
              <a:cs typeface="Arial" panose="020B0604020202020204" pitchFamily="34" charset="0"/>
            </a:endParaRPr>
          </a:p>
          <a:p>
            <a:r>
              <a:rPr lang="en-CA" sz="3800" dirty="0" smtClean="0">
                <a:latin typeface="Arial" panose="020B0604020202020204" pitchFamily="34" charset="0"/>
                <a:cs typeface="Arial" panose="020B0604020202020204" pitchFamily="34" charset="0"/>
              </a:rPr>
              <a:t>Rigorous internal approval/review process pre-award</a:t>
            </a:r>
          </a:p>
          <a:p>
            <a:endParaRPr lang="en-CA" sz="3800" dirty="0">
              <a:latin typeface="Arial" panose="020B0604020202020204" pitchFamily="34" charset="0"/>
              <a:cs typeface="Arial" panose="020B0604020202020204" pitchFamily="34" charset="0"/>
            </a:endParaRPr>
          </a:p>
          <a:p>
            <a:r>
              <a:rPr lang="en-CA" sz="3800" dirty="0">
                <a:latin typeface="Arial" panose="020B0604020202020204" pitchFamily="34" charset="0"/>
                <a:cs typeface="Arial" panose="020B0604020202020204" pitchFamily="34" charset="0"/>
              </a:rPr>
              <a:t>Major </a:t>
            </a:r>
            <a:r>
              <a:rPr lang="en-CA" sz="3800" dirty="0" smtClean="0">
                <a:latin typeface="Arial" panose="020B0604020202020204" pitchFamily="34" charset="0"/>
                <a:cs typeface="Arial" panose="020B0604020202020204" pitchFamily="34" charset="0"/>
              </a:rPr>
              <a:t>procurements: political </a:t>
            </a:r>
            <a:r>
              <a:rPr lang="en-CA" sz="3800" dirty="0">
                <a:latin typeface="Arial" panose="020B0604020202020204" pitchFamily="34" charset="0"/>
                <a:cs typeface="Arial" panose="020B0604020202020204" pitchFamily="34" charset="0"/>
              </a:rPr>
              <a:t>endorsement, not </a:t>
            </a:r>
            <a:r>
              <a:rPr lang="en-CA" sz="3800" dirty="0" smtClean="0">
                <a:latin typeface="Arial" panose="020B0604020202020204" pitchFamily="34" charset="0"/>
                <a:cs typeface="Arial" panose="020B0604020202020204" pitchFamily="34" charset="0"/>
              </a:rPr>
              <a:t>selection</a:t>
            </a:r>
          </a:p>
          <a:p>
            <a:endParaRPr lang="en-CA" sz="3800" dirty="0">
              <a:latin typeface="Arial" panose="020B0604020202020204" pitchFamily="34" charset="0"/>
              <a:cs typeface="Arial" panose="020B0604020202020204" pitchFamily="34" charset="0"/>
            </a:endParaRPr>
          </a:p>
          <a:p>
            <a:r>
              <a:rPr lang="en-CA" sz="3800" dirty="0" smtClean="0">
                <a:latin typeface="Arial" panose="020B0604020202020204" pitchFamily="34" charset="0"/>
                <a:cs typeface="Arial" panose="020B0604020202020204" pitchFamily="34" charset="0"/>
              </a:rPr>
              <a:t>Consolidated purchases &amp; frame agreements: optimised</a:t>
            </a:r>
            <a:endParaRPr lang="en-CA" sz="3800" dirty="0">
              <a:latin typeface="Arial" panose="020B0604020202020204" pitchFamily="34" charset="0"/>
              <a:cs typeface="Arial" panose="020B0604020202020204" pitchFamily="34" charset="0"/>
            </a:endParaRPr>
          </a:p>
          <a:p>
            <a:endParaRPr lang="en-CA" sz="3800" dirty="0" smtClean="0">
              <a:latin typeface="Arial" panose="020B0604020202020204" pitchFamily="34" charset="0"/>
              <a:cs typeface="Arial" panose="020B0604020202020204" pitchFamily="34" charset="0"/>
            </a:endParaRPr>
          </a:p>
          <a:p>
            <a:r>
              <a:rPr lang="en-CA" sz="3800" dirty="0">
                <a:latin typeface="Arial" panose="020B0604020202020204" pitchFamily="34" charset="0"/>
                <a:cs typeface="Arial" panose="020B0604020202020204" pitchFamily="34" charset="0"/>
              </a:rPr>
              <a:t>Debriefing of bidders</a:t>
            </a:r>
          </a:p>
          <a:p>
            <a:endParaRPr lang="en-CA" sz="3800" dirty="0">
              <a:latin typeface="Arial" panose="020B0604020202020204" pitchFamily="34" charset="0"/>
              <a:cs typeface="Arial" panose="020B0604020202020204" pitchFamily="34" charset="0"/>
            </a:endParaRPr>
          </a:p>
          <a:p>
            <a:r>
              <a:rPr lang="en-CA" sz="3800" dirty="0">
                <a:latin typeface="Arial" panose="020B0604020202020204" pitchFamily="34" charset="0"/>
                <a:cs typeface="Arial" panose="020B0604020202020204" pitchFamily="34" charset="0"/>
              </a:rPr>
              <a:t>Publication of </a:t>
            </a:r>
            <a:r>
              <a:rPr lang="en-CA" sz="3800" dirty="0" smtClean="0">
                <a:latin typeface="Arial" panose="020B0604020202020204" pitchFamily="34" charset="0"/>
                <a:cs typeface="Arial" panose="020B0604020202020204" pitchFamily="34" charset="0"/>
              </a:rPr>
              <a:t>awards</a:t>
            </a:r>
          </a:p>
          <a:p>
            <a:pPr marL="109728" indent="0">
              <a:buNone/>
            </a:pPr>
            <a:endParaRPr lang="en-CA" sz="3800" dirty="0">
              <a:latin typeface="Arial" panose="020B0604020202020204" pitchFamily="34" charset="0"/>
              <a:cs typeface="Arial" panose="020B0604020202020204" pitchFamily="34" charset="0"/>
            </a:endParaRPr>
          </a:p>
          <a:p>
            <a:r>
              <a:rPr lang="en-CA" sz="3800" dirty="0" smtClean="0">
                <a:latin typeface="Arial" panose="020B0604020202020204" pitchFamily="34" charset="0"/>
                <a:cs typeface="Arial" panose="020B0604020202020204" pitchFamily="34" charset="0"/>
              </a:rPr>
              <a:t>Internal &amp; External </a:t>
            </a:r>
            <a:r>
              <a:rPr lang="en-CA" sz="3800" dirty="0">
                <a:latin typeface="Arial" panose="020B0604020202020204" pitchFamily="34" charset="0"/>
                <a:cs typeface="Arial" panose="020B0604020202020204" pitchFamily="34" charset="0"/>
              </a:rPr>
              <a:t>audit</a:t>
            </a:r>
          </a:p>
          <a:p>
            <a:endParaRPr lang="en-CA" sz="3800" dirty="0" smtClean="0">
              <a:latin typeface="Arial" panose="020B0604020202020204" pitchFamily="34" charset="0"/>
              <a:cs typeface="Arial" panose="020B0604020202020204" pitchFamily="34" charset="0"/>
            </a:endParaRPr>
          </a:p>
          <a:p>
            <a:endParaRPr lang="en-CA" sz="2800" dirty="0" smtClean="0"/>
          </a:p>
        </p:txBody>
      </p:sp>
      <p:sp>
        <p:nvSpPr>
          <p:cNvPr id="3" name="Slide Number Placeholder 2"/>
          <p:cNvSpPr>
            <a:spLocks noGrp="1"/>
          </p:cNvSpPr>
          <p:nvPr>
            <p:ph type="sldNum" sz="quarter" idx="12"/>
          </p:nvPr>
        </p:nvSpPr>
        <p:spPr/>
        <p:txBody>
          <a:bodyPr/>
          <a:lstStyle/>
          <a:p>
            <a:fld id="{ECFE619D-D33D-4C39-A0A0-6C9BA9DB92A0}" type="slidenum">
              <a:rPr lang="en-CA" smtClean="0"/>
              <a:t>19</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smtClean="0"/>
              <a:t>PROCUREMENT – BEST PRACTICES</a:t>
            </a:r>
            <a:endParaRPr lang="en-CA" dirty="0"/>
          </a:p>
        </p:txBody>
      </p:sp>
    </p:spTree>
    <p:extLst>
      <p:ext uri="{BB962C8B-B14F-4D97-AF65-F5344CB8AC3E}">
        <p14:creationId xmlns:p14="http://schemas.microsoft.com/office/powerpoint/2010/main" val="294116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rgbClr r="0" g="0" b="0"/>
          </a:lnRef>
          <a:fillRef idx="1001">
            <a:schemeClr val="lt2"/>
          </a:fillRef>
          <a:effectRef idx="0">
            <a:scrgbClr r="0" g="0" b="0"/>
          </a:effectRef>
          <a:fontRef idx="major"/>
        </p:style>
        <p:txBody>
          <a:bodyPr>
            <a:normAutofit fontScale="77500" lnSpcReduction="20000"/>
          </a:bodyPr>
          <a:lstStyle/>
          <a:p>
            <a:pPr marL="109728" indent="0" algn="ctr">
              <a:buNone/>
            </a:pPr>
            <a:endParaRPr lang="en-CA" sz="2800" dirty="0" smtClean="0"/>
          </a:p>
          <a:p>
            <a:pPr marL="109728" indent="0" algn="ctr">
              <a:buNone/>
            </a:pPr>
            <a:r>
              <a:rPr lang="en-CA" sz="2800" dirty="0" smtClean="0"/>
              <a:t>Buenos </a:t>
            </a:r>
            <a:r>
              <a:rPr lang="en-CA" sz="2800" dirty="0"/>
              <a:t>días</a:t>
            </a:r>
          </a:p>
          <a:p>
            <a:endParaRPr lang="en-CA" dirty="0" smtClean="0"/>
          </a:p>
          <a:p>
            <a:r>
              <a:rPr lang="en-CA" dirty="0" smtClean="0"/>
              <a:t>Canadian context</a:t>
            </a:r>
          </a:p>
          <a:p>
            <a:pPr lvl="1"/>
            <a:endParaRPr lang="en-CA" sz="2400" dirty="0" smtClean="0"/>
          </a:p>
          <a:p>
            <a:r>
              <a:rPr lang="en-CA" sz="2800" dirty="0" smtClean="0"/>
              <a:t>Canada’s federal public procurement</a:t>
            </a:r>
          </a:p>
          <a:p>
            <a:endParaRPr lang="en-CA" sz="2800" dirty="0"/>
          </a:p>
          <a:p>
            <a:r>
              <a:rPr lang="en-CA" sz="2800" dirty="0" smtClean="0"/>
              <a:t>Default position:</a:t>
            </a:r>
          </a:p>
          <a:p>
            <a:pPr lvl="1"/>
            <a:r>
              <a:rPr lang="en-CA" sz="2400" dirty="0" smtClean="0"/>
              <a:t>Competitive procurement process</a:t>
            </a:r>
          </a:p>
          <a:p>
            <a:pPr lvl="1"/>
            <a:r>
              <a:rPr lang="en-CA" sz="2400" dirty="0" smtClean="0"/>
              <a:t>Competitive supply market </a:t>
            </a:r>
          </a:p>
          <a:p>
            <a:pPr lvl="1"/>
            <a:endParaRPr lang="en-CA" sz="2400" dirty="0"/>
          </a:p>
          <a:p>
            <a:r>
              <a:rPr lang="en-CA" sz="2800" dirty="0" smtClean="0"/>
              <a:t>Competition optimised</a:t>
            </a:r>
          </a:p>
          <a:p>
            <a:endParaRPr lang="en-CA" sz="2800" dirty="0"/>
          </a:p>
          <a:p>
            <a:r>
              <a:rPr lang="en-CA" sz="2800" dirty="0" smtClean="0"/>
              <a:t>Corruption minimised</a:t>
            </a:r>
          </a:p>
          <a:p>
            <a:pPr lvl="1"/>
            <a:endParaRPr lang="en-CA" sz="2400" dirty="0"/>
          </a:p>
          <a:p>
            <a:pPr lvl="1"/>
            <a:endParaRPr lang="en-CA" sz="1600" dirty="0" smtClean="0"/>
          </a:p>
          <a:p>
            <a:pPr lvl="2"/>
            <a:endParaRPr lang="en-CA" sz="2000" dirty="0"/>
          </a:p>
        </p:txBody>
      </p:sp>
      <p:sp>
        <p:nvSpPr>
          <p:cNvPr id="5" name="Slide Number Placeholder 4"/>
          <p:cNvSpPr>
            <a:spLocks noGrp="1"/>
          </p:cNvSpPr>
          <p:nvPr>
            <p:ph type="sldNum" sz="quarter" idx="12"/>
          </p:nvPr>
        </p:nvSpPr>
        <p:spPr/>
        <p:txBody>
          <a:bodyPr/>
          <a:lstStyle/>
          <a:p>
            <a:fld id="{ECFE619D-D33D-4C39-A0A0-6C9BA9DB92A0}" type="slidenum">
              <a:rPr lang="en-CA" smtClean="0"/>
              <a:t>2</a:t>
            </a:fld>
            <a:endParaRPr lang="en-CA" dirty="0"/>
          </a:p>
        </p:txBody>
      </p:sp>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CA" dirty="0" smtClean="0"/>
              <a:t>SCOPE OF PRESENTATION</a:t>
            </a:r>
            <a:endParaRPr lang="en-CA" dirty="0"/>
          </a:p>
        </p:txBody>
      </p:sp>
    </p:spTree>
    <p:extLst>
      <p:ext uri="{BB962C8B-B14F-4D97-AF65-F5344CB8AC3E}">
        <p14:creationId xmlns:p14="http://schemas.microsoft.com/office/powerpoint/2010/main" val="391555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3336"/>
            <a:ext cx="8229600" cy="4395944"/>
          </a:xfrm>
        </p:spPr>
        <p:style>
          <a:lnRef idx="2">
            <a:schemeClr val="accent4"/>
          </a:lnRef>
          <a:fillRef idx="1">
            <a:schemeClr val="lt1"/>
          </a:fillRef>
          <a:effectRef idx="0">
            <a:schemeClr val="accent4"/>
          </a:effectRef>
          <a:fontRef idx="minor">
            <a:schemeClr val="dk1"/>
          </a:fontRef>
        </p:style>
        <p:txBody>
          <a:bodyPr>
            <a:normAutofit lnSpcReduction="10000"/>
          </a:bodyPr>
          <a:lstStyle/>
          <a:p>
            <a:endParaRPr lang="en-CA" dirty="0" smtClean="0"/>
          </a:p>
          <a:p>
            <a:r>
              <a:rPr lang="en-CA" sz="2400" dirty="0" smtClean="0">
                <a:latin typeface="Arial" panose="020B0604020202020204" pitchFamily="34" charset="0"/>
                <a:cs typeface="Arial" panose="020B0604020202020204" pitchFamily="34" charset="0"/>
              </a:rPr>
              <a:t>No preferential treatment</a:t>
            </a:r>
          </a:p>
          <a:p>
            <a:endParaRPr lang="en-CA" sz="2400" dirty="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Seeks to level the playing field</a:t>
            </a:r>
          </a:p>
          <a:p>
            <a:pPr lvl="1"/>
            <a:r>
              <a:rPr lang="en-CA" sz="2400" dirty="0" smtClean="0">
                <a:latin typeface="Arial" panose="020B0604020202020204" pitchFamily="34" charset="0"/>
                <a:cs typeface="Arial" panose="020B0604020202020204" pitchFamily="34" charset="0"/>
              </a:rPr>
              <a:t>Ease of access to information, registrations</a:t>
            </a:r>
          </a:p>
          <a:p>
            <a:pPr lvl="1"/>
            <a:r>
              <a:rPr lang="en-CA" sz="2400" dirty="0" smtClean="0">
                <a:latin typeface="Arial" panose="020B0604020202020204" pitchFamily="34" charset="0"/>
                <a:cs typeface="Arial" panose="020B0604020202020204" pitchFamily="34" charset="0"/>
              </a:rPr>
              <a:t>Elimination of minor fees </a:t>
            </a:r>
          </a:p>
          <a:p>
            <a:pPr lvl="1"/>
            <a:r>
              <a:rPr lang="en-CA" sz="2400" dirty="0" smtClean="0">
                <a:latin typeface="Arial" panose="020B0604020202020204" pitchFamily="34" charset="0"/>
                <a:cs typeface="Arial" panose="020B0604020202020204" pitchFamily="34" charset="0"/>
              </a:rPr>
              <a:t>Provides advice/outreach/seminars </a:t>
            </a:r>
          </a:p>
          <a:p>
            <a:pPr lvl="1"/>
            <a:r>
              <a:rPr lang="en-CA" sz="2400" dirty="0" smtClean="0">
                <a:latin typeface="Arial" panose="020B0604020202020204" pitchFamily="34" charset="0"/>
                <a:cs typeface="Arial" panose="020B0604020202020204" pitchFamily="34" charset="0"/>
              </a:rPr>
              <a:t>Links SMEs with ministries that provide grants, etc</a:t>
            </a:r>
          </a:p>
          <a:p>
            <a:pPr lvl="1"/>
            <a:endParaRPr lang="en-CA" sz="2400" dirty="0">
              <a:latin typeface="Arial" panose="020B0604020202020204" pitchFamily="34" charset="0"/>
              <a:cs typeface="Arial" panose="020B0604020202020204" pitchFamily="34" charset="0"/>
            </a:endParaRPr>
          </a:p>
          <a:p>
            <a:pPr marL="594360" indent="-457200"/>
            <a:r>
              <a:rPr lang="en-CA" sz="2400" dirty="0" smtClean="0">
                <a:latin typeface="Arial" panose="020B0604020202020204" pitchFamily="34" charset="0"/>
                <a:cs typeface="Arial" panose="020B0604020202020204" pitchFamily="34" charset="0"/>
              </a:rPr>
              <a:t>Since 2007 - contracts awarded to SMEs</a:t>
            </a:r>
          </a:p>
          <a:p>
            <a:pPr marL="850392" lvl="1" indent="-457200"/>
            <a:r>
              <a:rPr lang="en-CA" sz="2400" dirty="0" smtClean="0">
                <a:latin typeface="Arial" panose="020B0604020202020204" pitchFamily="34" charset="0"/>
                <a:cs typeface="Arial" panose="020B0604020202020204" pitchFamily="34" charset="0"/>
              </a:rPr>
              <a:t>43% (by value) of contracts to Canadian contractors</a:t>
            </a:r>
            <a:endParaRPr lang="en-C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CFE619D-D33D-4C39-A0A0-6C9BA9DB92A0}" type="slidenum">
              <a:rPr lang="en-CA" smtClean="0"/>
              <a:t>20</a:t>
            </a:fld>
            <a:endParaRPr lang="en-CA" dirty="0"/>
          </a:p>
        </p:txBody>
      </p:sp>
      <p:sp>
        <p:nvSpPr>
          <p:cNvPr id="4" name="Title 3"/>
          <p:cNvSpPr>
            <a:spLocks noGrp="1"/>
          </p:cNvSpPr>
          <p:nvPr>
            <p:ph type="title"/>
          </p:nvPr>
        </p:nvSpPr>
        <p:spPr>
          <a:xfrm>
            <a:off x="457200" y="274638"/>
            <a:ext cx="8219256" cy="11430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CA" sz="2800" dirty="0" smtClean="0">
                <a:effectLst/>
              </a:rPr>
              <a:t>SMALL &amp; MEDIUM ENTERPRISES</a:t>
            </a:r>
            <a:endParaRPr lang="en-CA" sz="2800" dirty="0"/>
          </a:p>
        </p:txBody>
      </p:sp>
    </p:spTree>
    <p:extLst>
      <p:ext uri="{BB962C8B-B14F-4D97-AF65-F5344CB8AC3E}">
        <p14:creationId xmlns:p14="http://schemas.microsoft.com/office/powerpoint/2010/main" val="1857910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67333"/>
            <a:ext cx="8229600" cy="4309939"/>
          </a:xfrm>
        </p:spPr>
        <p:style>
          <a:lnRef idx="2">
            <a:schemeClr val="accent4"/>
          </a:lnRef>
          <a:fillRef idx="1">
            <a:schemeClr val="lt1"/>
          </a:fillRef>
          <a:effectRef idx="0">
            <a:schemeClr val="accent4"/>
          </a:effectRef>
          <a:fontRef idx="minor">
            <a:schemeClr val="dk1"/>
          </a:fontRef>
        </p:style>
        <p:txBody>
          <a:bodyPr/>
          <a:lstStyle/>
          <a:p>
            <a:r>
              <a:rPr lang="en-CA" dirty="0" smtClean="0"/>
              <a:t>Mandatory set-asides</a:t>
            </a:r>
          </a:p>
          <a:p>
            <a:pPr lvl="1"/>
            <a:r>
              <a:rPr lang="en-CA" dirty="0" smtClean="0"/>
              <a:t>Aboriginal population - recipient of purchase</a:t>
            </a:r>
          </a:p>
          <a:p>
            <a:pPr lvl="1"/>
            <a:r>
              <a:rPr lang="en-CA" dirty="0" smtClean="0"/>
              <a:t>Best value must be assured</a:t>
            </a:r>
          </a:p>
          <a:p>
            <a:pPr lvl="1"/>
            <a:endParaRPr lang="en-CA" dirty="0"/>
          </a:p>
          <a:p>
            <a:pPr lvl="1"/>
            <a:endParaRPr lang="en-CA" dirty="0" smtClean="0"/>
          </a:p>
          <a:p>
            <a:r>
              <a:rPr lang="en-CA" dirty="0" smtClean="0"/>
              <a:t>Voluntary set-asides</a:t>
            </a:r>
          </a:p>
          <a:p>
            <a:pPr lvl="1"/>
            <a:r>
              <a:rPr lang="en-CA" dirty="0" smtClean="0"/>
              <a:t>Where qualified Aboriginal suppliers exist</a:t>
            </a:r>
          </a:p>
          <a:p>
            <a:pPr lvl="1"/>
            <a:r>
              <a:rPr lang="en-CA" dirty="0" smtClean="0"/>
              <a:t>Best value must be assured</a:t>
            </a:r>
          </a:p>
          <a:p>
            <a:endParaRPr lang="en-CA" dirty="0"/>
          </a:p>
          <a:p>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21</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CA" dirty="0" smtClean="0"/>
              <a:t>ABORIGINAL SET ASIDES</a:t>
            </a:r>
            <a:endParaRPr lang="en-CA" dirty="0"/>
          </a:p>
        </p:txBody>
      </p:sp>
    </p:spTree>
    <p:extLst>
      <p:ext uri="{BB962C8B-B14F-4D97-AF65-F5344CB8AC3E}">
        <p14:creationId xmlns:p14="http://schemas.microsoft.com/office/powerpoint/2010/main" val="619823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400" dirty="0" smtClean="0">
                <a:latin typeface="Arial" panose="020B0604020202020204" pitchFamily="34" charset="0"/>
                <a:cs typeface="Arial" panose="020B0604020202020204" pitchFamily="34" charset="0"/>
              </a:rPr>
              <a:t>Scope of purchases per year:</a:t>
            </a:r>
          </a:p>
          <a:p>
            <a:pPr lvl="1"/>
            <a:r>
              <a:rPr lang="en-CA" sz="2400" dirty="0" smtClean="0">
                <a:latin typeface="Arial" panose="020B0604020202020204" pitchFamily="34" charset="0"/>
                <a:cs typeface="Arial" panose="020B0604020202020204" pitchFamily="34" charset="0"/>
              </a:rPr>
              <a:t>Estimated that 75,000 contracts issued</a:t>
            </a:r>
          </a:p>
          <a:p>
            <a:pPr lvl="1"/>
            <a:r>
              <a:rPr lang="en-CA" sz="2400" dirty="0" smtClean="0">
                <a:latin typeface="Arial" panose="020B0604020202020204" pitchFamily="34" charset="0"/>
                <a:cs typeface="Arial" panose="020B0604020202020204" pitchFamily="34" charset="0"/>
              </a:rPr>
              <a:t>Total value $CAD 16 billion</a:t>
            </a:r>
          </a:p>
          <a:p>
            <a:endParaRPr lang="en-CA" sz="2400" dirty="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Complaints to CITT 2011-12</a:t>
            </a:r>
          </a:p>
          <a:p>
            <a:pPr lvl="1"/>
            <a:r>
              <a:rPr lang="en-CA" sz="2400" dirty="0" smtClean="0">
                <a:latin typeface="Arial" panose="020B0604020202020204" pitchFamily="34" charset="0"/>
                <a:cs typeface="Arial" panose="020B0604020202020204" pitchFamily="34" charset="0"/>
              </a:rPr>
              <a:t>53 contracts</a:t>
            </a:r>
          </a:p>
          <a:p>
            <a:pPr lvl="1"/>
            <a:r>
              <a:rPr lang="en-CA" sz="2400" dirty="0" smtClean="0">
                <a:latin typeface="Arial" panose="020B0604020202020204" pitchFamily="34" charset="0"/>
                <a:cs typeface="Arial" panose="020B0604020202020204" pitchFamily="34" charset="0"/>
              </a:rPr>
              <a:t>Value estimated - $CAD 100 million</a:t>
            </a:r>
          </a:p>
          <a:p>
            <a:endParaRPr lang="en-CA" sz="2400" dirty="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Complaints to Procurement Ombudsman 2012/3</a:t>
            </a:r>
          </a:p>
          <a:p>
            <a:pPr lvl="1"/>
            <a:r>
              <a:rPr lang="en-CA" sz="2400" dirty="0" smtClean="0">
                <a:latin typeface="Arial" panose="020B0604020202020204" pitchFamily="34" charset="0"/>
                <a:cs typeface="Arial" panose="020B0604020202020204" pitchFamily="34" charset="0"/>
              </a:rPr>
              <a:t>3 contracts</a:t>
            </a:r>
          </a:p>
          <a:p>
            <a:pPr lvl="1"/>
            <a:r>
              <a:rPr lang="en-CA" sz="2400" dirty="0" smtClean="0">
                <a:latin typeface="Arial" panose="020B0604020202020204" pitchFamily="34" charset="0"/>
                <a:cs typeface="Arial" panose="020B0604020202020204" pitchFamily="34" charset="0"/>
              </a:rPr>
              <a:t>Value – estimated $300K</a:t>
            </a:r>
            <a:endParaRPr lang="en-C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CFE619D-D33D-4C39-A0A0-6C9BA9DB92A0}" type="slidenum">
              <a:rPr lang="en-CA" smtClean="0"/>
              <a:t>22</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CA" dirty="0" smtClean="0">
                <a:latin typeface="Arial" panose="020B0604020202020204" pitchFamily="34" charset="0"/>
                <a:cs typeface="Arial" panose="020B0604020202020204" pitchFamily="34" charset="0"/>
              </a:rPr>
              <a:t>PROCUREMENT COMPLAINTS</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9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endParaRPr lang="en-CA" b="1" dirty="0" smtClean="0"/>
          </a:p>
          <a:p>
            <a:pPr algn="just"/>
            <a:r>
              <a:rPr lang="en-CA" b="1" dirty="0" smtClean="0"/>
              <a:t>Cover </a:t>
            </a:r>
            <a:r>
              <a:rPr lang="en-CA" b="1" dirty="0"/>
              <a:t>bidding</a:t>
            </a:r>
            <a:r>
              <a:rPr lang="en-CA" dirty="0"/>
              <a:t> gives the impression of competitive bidding, but, in reality, suppliers agree to submit token bids that are usually too high.</a:t>
            </a:r>
          </a:p>
          <a:p>
            <a:pPr algn="just"/>
            <a:endParaRPr lang="en-CA" b="1" dirty="0" smtClean="0"/>
          </a:p>
          <a:p>
            <a:pPr algn="just"/>
            <a:r>
              <a:rPr lang="en-CA" b="1" dirty="0" smtClean="0"/>
              <a:t>Bid </a:t>
            </a:r>
            <a:r>
              <a:rPr lang="en-CA" b="1" dirty="0"/>
              <a:t>suppression or withdrawal</a:t>
            </a:r>
            <a:r>
              <a:rPr lang="en-CA" dirty="0"/>
              <a:t> is an agreement among suppliers either to abstain from bidding or to withdraw bids.</a:t>
            </a:r>
          </a:p>
          <a:p>
            <a:pPr algn="just"/>
            <a:endParaRPr lang="en-CA" b="1" dirty="0" smtClean="0"/>
          </a:p>
          <a:p>
            <a:pPr algn="just"/>
            <a:r>
              <a:rPr lang="en-CA" b="1" dirty="0" smtClean="0"/>
              <a:t>Bid </a:t>
            </a:r>
            <a:r>
              <a:rPr lang="en-CA" b="1" dirty="0"/>
              <a:t>rotation</a:t>
            </a:r>
            <a:r>
              <a:rPr lang="en-CA" dirty="0"/>
              <a:t> is a process whereby the preselected supplier submits the lowest bid on a systematic or rotating basis.</a:t>
            </a:r>
          </a:p>
          <a:p>
            <a:pPr algn="just"/>
            <a:endParaRPr lang="en-CA" b="1" dirty="0" smtClean="0"/>
          </a:p>
          <a:p>
            <a:pPr algn="just"/>
            <a:r>
              <a:rPr lang="en-CA" b="1" dirty="0" smtClean="0"/>
              <a:t>Market </a:t>
            </a:r>
            <a:r>
              <a:rPr lang="en-CA" b="1" dirty="0"/>
              <a:t>division</a:t>
            </a:r>
            <a:r>
              <a:rPr lang="en-CA" dirty="0"/>
              <a:t> is an agreement among suppliers not to compete in designated geographic regions or for specific customers</a:t>
            </a:r>
            <a:r>
              <a:rPr lang="en-CA" dirty="0" smtClean="0"/>
              <a:t>.</a:t>
            </a:r>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23</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CA" sz="2400" dirty="0" smtClean="0"/>
              <a:t>NON - COMPETITIVE ACTIONS</a:t>
            </a:r>
            <a:endParaRPr lang="en-CA" sz="2400" dirty="0"/>
          </a:p>
        </p:txBody>
      </p:sp>
    </p:spTree>
    <p:extLst>
      <p:ext uri="{BB962C8B-B14F-4D97-AF65-F5344CB8AC3E}">
        <p14:creationId xmlns:p14="http://schemas.microsoft.com/office/powerpoint/2010/main" val="3328839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CA" dirty="0"/>
          </a:p>
          <a:p>
            <a:pPr algn="just"/>
            <a:r>
              <a:rPr lang="en-CA" dirty="0" smtClean="0"/>
              <a:t>There </a:t>
            </a:r>
            <a:r>
              <a:rPr lang="en-CA" dirty="0"/>
              <a:t>are few bidders in the market that offer the </a:t>
            </a:r>
            <a:r>
              <a:rPr lang="en-CA" dirty="0" smtClean="0"/>
              <a:t>works, goods </a:t>
            </a:r>
            <a:r>
              <a:rPr lang="en-CA" dirty="0"/>
              <a:t>or </a:t>
            </a:r>
            <a:r>
              <a:rPr lang="en-CA" dirty="0" smtClean="0"/>
              <a:t>services.</a:t>
            </a:r>
          </a:p>
          <a:p>
            <a:pPr algn="just"/>
            <a:endParaRPr lang="en-CA" dirty="0"/>
          </a:p>
          <a:p>
            <a:pPr algn="just"/>
            <a:r>
              <a:rPr lang="en-CA" dirty="0" smtClean="0"/>
              <a:t>Price higher than in other jurisdictions/private sector</a:t>
            </a:r>
            <a:endParaRPr lang="en-CA" dirty="0"/>
          </a:p>
          <a:p>
            <a:pPr algn="just"/>
            <a:endParaRPr lang="en-CA" dirty="0" smtClean="0"/>
          </a:p>
          <a:p>
            <a:pPr algn="just"/>
            <a:r>
              <a:rPr lang="en-CA" dirty="0" smtClean="0"/>
              <a:t>Two </a:t>
            </a:r>
            <a:r>
              <a:rPr lang="en-CA" dirty="0"/>
              <a:t>or more proposals contain similar handwriting, typos, or mathematical errors.</a:t>
            </a:r>
          </a:p>
          <a:p>
            <a:pPr algn="just"/>
            <a:endParaRPr lang="en-CA" dirty="0" smtClean="0"/>
          </a:p>
          <a:p>
            <a:pPr algn="just"/>
            <a:r>
              <a:rPr lang="en-CA" dirty="0" smtClean="0"/>
              <a:t>Over </a:t>
            </a:r>
            <a:r>
              <a:rPr lang="en-CA" dirty="0"/>
              <a:t>a series of awards, one bidder always wins, regardless of competition.</a:t>
            </a:r>
          </a:p>
          <a:p>
            <a:pPr algn="just"/>
            <a:endParaRPr lang="en-CA" dirty="0" smtClean="0"/>
          </a:p>
          <a:p>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24</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smtClean="0"/>
              <a:t>NON-COMPETITIVE INDICATORS</a:t>
            </a:r>
            <a:endParaRPr lang="en-CA" dirty="0"/>
          </a:p>
        </p:txBody>
      </p:sp>
    </p:spTree>
    <p:extLst>
      <p:ext uri="{BB962C8B-B14F-4D97-AF65-F5344CB8AC3E}">
        <p14:creationId xmlns:p14="http://schemas.microsoft.com/office/powerpoint/2010/main" val="550319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Special attention where few bidders</a:t>
            </a:r>
          </a:p>
          <a:p>
            <a:pPr lvl="1"/>
            <a:endParaRPr lang="en-CA" dirty="0" smtClean="0"/>
          </a:p>
          <a:p>
            <a:pPr lvl="1"/>
            <a:r>
              <a:rPr lang="en-CA" dirty="0" smtClean="0"/>
              <a:t>Allow </a:t>
            </a:r>
            <a:r>
              <a:rPr lang="en-CA" dirty="0"/>
              <a:t>for substitute products whenever </a:t>
            </a:r>
            <a:r>
              <a:rPr lang="en-CA" dirty="0" smtClean="0"/>
              <a:t>possible</a:t>
            </a:r>
          </a:p>
          <a:p>
            <a:pPr lvl="1"/>
            <a:endParaRPr lang="en-CA" dirty="0" smtClean="0"/>
          </a:p>
          <a:p>
            <a:pPr lvl="1"/>
            <a:r>
              <a:rPr lang="en-CA" dirty="0" smtClean="0"/>
              <a:t>Develop </a:t>
            </a:r>
            <a:r>
              <a:rPr lang="en-CA" dirty="0"/>
              <a:t>alternative sources of supply</a:t>
            </a:r>
          </a:p>
          <a:p>
            <a:pPr lvl="1"/>
            <a:endParaRPr lang="en-CA" dirty="0" smtClean="0"/>
          </a:p>
          <a:p>
            <a:pPr lvl="1"/>
            <a:r>
              <a:rPr lang="en-CA" dirty="0" smtClean="0"/>
              <a:t>Have ‘in-house’ estimates  </a:t>
            </a:r>
            <a:endParaRPr lang="en-CA" dirty="0"/>
          </a:p>
          <a:p>
            <a:pPr lvl="1"/>
            <a:endParaRPr lang="en-CA" dirty="0" smtClean="0"/>
          </a:p>
          <a:p>
            <a:pPr lvl="1"/>
            <a:r>
              <a:rPr lang="en-CA" dirty="0" smtClean="0"/>
              <a:t>Require certification of compliance with legislation</a:t>
            </a:r>
          </a:p>
          <a:p>
            <a:pPr lvl="1"/>
            <a:endParaRPr lang="en-CA" dirty="0" smtClean="0"/>
          </a:p>
          <a:p>
            <a:pPr lvl="1"/>
            <a:r>
              <a:rPr lang="en-CA" dirty="0" smtClean="0"/>
              <a:t>High penalties for transgressors</a:t>
            </a:r>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25</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smtClean="0"/>
              <a:t>NON COMPETITION - PREVENTION</a:t>
            </a:r>
            <a:endParaRPr lang="en-CA" dirty="0"/>
          </a:p>
        </p:txBody>
      </p:sp>
    </p:spTree>
    <p:extLst>
      <p:ext uri="{BB962C8B-B14F-4D97-AF65-F5344CB8AC3E}">
        <p14:creationId xmlns:p14="http://schemas.microsoft.com/office/powerpoint/2010/main" val="2373996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525963"/>
          </a:xfrm>
        </p:spPr>
        <p:style>
          <a:lnRef idx="2">
            <a:schemeClr val="accent3"/>
          </a:lnRef>
          <a:fillRef idx="1">
            <a:schemeClr val="lt1"/>
          </a:fillRef>
          <a:effectRef idx="0">
            <a:schemeClr val="accent3"/>
          </a:effectRef>
          <a:fontRef idx="minor">
            <a:schemeClr val="dk1"/>
          </a:fontRef>
        </p:style>
        <p:txBody>
          <a:bodyPr>
            <a:normAutofit/>
          </a:bodyPr>
          <a:lstStyle/>
          <a:p>
            <a:r>
              <a:rPr lang="en-CA" dirty="0"/>
              <a:t>Applies </a:t>
            </a:r>
            <a:r>
              <a:rPr lang="en-CA" dirty="0" smtClean="0"/>
              <a:t>to</a:t>
            </a:r>
            <a:r>
              <a:rPr lang="en-CA" dirty="0"/>
              <a:t> </a:t>
            </a:r>
            <a:r>
              <a:rPr lang="en-CA" dirty="0" smtClean="0"/>
              <a:t>all PWGSC</a:t>
            </a:r>
            <a:r>
              <a:rPr lang="en-CA" dirty="0"/>
              <a:t> </a:t>
            </a:r>
            <a:r>
              <a:rPr lang="en-CA" dirty="0" smtClean="0"/>
              <a:t>contracts including:</a:t>
            </a:r>
          </a:p>
          <a:p>
            <a:endParaRPr lang="en-CA" dirty="0"/>
          </a:p>
          <a:p>
            <a:pPr lvl="1"/>
            <a:r>
              <a:rPr lang="en-CA" dirty="0" smtClean="0"/>
              <a:t>All values</a:t>
            </a:r>
            <a:endParaRPr lang="en-CA" dirty="0"/>
          </a:p>
          <a:p>
            <a:pPr lvl="1"/>
            <a:endParaRPr lang="en-CA" dirty="0" smtClean="0"/>
          </a:p>
          <a:p>
            <a:pPr lvl="2"/>
            <a:r>
              <a:rPr lang="en-CA" dirty="0" smtClean="0"/>
              <a:t>Construction </a:t>
            </a:r>
            <a:r>
              <a:rPr lang="en-CA" dirty="0"/>
              <a:t>contracts;</a:t>
            </a:r>
          </a:p>
          <a:p>
            <a:pPr lvl="1"/>
            <a:endParaRPr lang="en-CA" dirty="0" smtClean="0"/>
          </a:p>
          <a:p>
            <a:pPr lvl="2"/>
            <a:r>
              <a:rPr lang="en-CA" dirty="0" smtClean="0"/>
              <a:t>Goods </a:t>
            </a:r>
            <a:r>
              <a:rPr lang="en-CA" dirty="0"/>
              <a:t>and services </a:t>
            </a:r>
            <a:r>
              <a:rPr lang="en-CA" dirty="0" smtClean="0"/>
              <a:t>contracts</a:t>
            </a:r>
          </a:p>
          <a:p>
            <a:pPr lvl="1"/>
            <a:endParaRPr lang="en-CA" dirty="0" smtClean="0"/>
          </a:p>
          <a:p>
            <a:pPr lvl="2"/>
            <a:r>
              <a:rPr lang="en-CA" dirty="0" smtClean="0"/>
              <a:t>Real </a:t>
            </a:r>
            <a:r>
              <a:rPr lang="en-CA" dirty="0"/>
              <a:t>property </a:t>
            </a:r>
            <a:r>
              <a:rPr lang="en-CA" dirty="0" smtClean="0"/>
              <a:t>transactions</a:t>
            </a:r>
            <a:endParaRPr lang="en-CA" dirty="0"/>
          </a:p>
        </p:txBody>
      </p:sp>
      <p:sp>
        <p:nvSpPr>
          <p:cNvPr id="4" name="Slide Number Placeholder 3"/>
          <p:cNvSpPr>
            <a:spLocks noGrp="1"/>
          </p:cNvSpPr>
          <p:nvPr>
            <p:ph type="sldNum" sz="quarter" idx="12"/>
          </p:nvPr>
        </p:nvSpPr>
        <p:spPr/>
        <p:txBody>
          <a:bodyPr/>
          <a:lstStyle/>
          <a:p>
            <a:fld id="{ECFE619D-D33D-4C39-A0A0-6C9BA9DB92A0}" type="slidenum">
              <a:rPr lang="en-CA" smtClean="0"/>
              <a:t>26</a:t>
            </a:fld>
            <a:endParaRPr lang="en-CA" dirty="0"/>
          </a:p>
        </p:txBody>
      </p:sp>
      <p:sp>
        <p:nvSpPr>
          <p:cNvPr id="5" name="Title 4"/>
          <p:cNvSpPr>
            <a:spLocks noGrp="1"/>
          </p:cNvSpPr>
          <p:nvPr>
            <p:ph type="title"/>
          </p:nvPr>
        </p:nvSpPr>
        <p:spPr>
          <a:xfrm>
            <a:off x="457200" y="274638"/>
            <a:ext cx="8229600" cy="778098"/>
          </a:xfr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smtClean="0"/>
              <a:t/>
            </a:r>
            <a:br>
              <a:rPr lang="en-CA" dirty="0" smtClean="0"/>
            </a:br>
            <a:r>
              <a:rPr lang="en-CA" dirty="0" smtClean="0"/>
              <a:t>PWGSC's </a:t>
            </a:r>
            <a:r>
              <a:rPr lang="en-CA" dirty="0"/>
              <a:t>Integrity </a:t>
            </a:r>
            <a:r>
              <a:rPr lang="en-CA" dirty="0" smtClean="0"/>
              <a:t>Framework (1)</a:t>
            </a:r>
            <a:r>
              <a:rPr lang="en-CA" dirty="0"/>
              <a:t/>
            </a:r>
            <a:br>
              <a:rPr lang="en-CA" dirty="0"/>
            </a:br>
            <a:endParaRPr lang="en-CA" dirty="0"/>
          </a:p>
        </p:txBody>
      </p:sp>
    </p:spTree>
    <p:extLst>
      <p:ext uri="{BB962C8B-B14F-4D97-AF65-F5344CB8AC3E}">
        <p14:creationId xmlns:p14="http://schemas.microsoft.com/office/powerpoint/2010/main" val="683185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5344"/>
            <a:ext cx="8229600" cy="4251928"/>
          </a:xfrm>
        </p:spPr>
        <p:style>
          <a:lnRef idx="2">
            <a:schemeClr val="accent2"/>
          </a:lnRef>
          <a:fillRef idx="1">
            <a:schemeClr val="lt1"/>
          </a:fillRef>
          <a:effectRef idx="0">
            <a:schemeClr val="accent2"/>
          </a:effectRef>
          <a:fontRef idx="minor">
            <a:schemeClr val="dk1"/>
          </a:fontRef>
        </p:style>
        <p:txBody>
          <a:bodyPr>
            <a:noAutofit/>
          </a:bodyPr>
          <a:lstStyle/>
          <a:p>
            <a:pPr marL="109728" indent="0">
              <a:buNone/>
            </a:pPr>
            <a:endParaRPr lang="en-CA" sz="1800" dirty="0" smtClean="0"/>
          </a:p>
          <a:p>
            <a:pPr marL="109728" indent="0">
              <a:buNone/>
            </a:pPr>
            <a:r>
              <a:rPr lang="en-CA" sz="1800" dirty="0" smtClean="0"/>
              <a:t>A bidder</a:t>
            </a:r>
            <a:r>
              <a:rPr lang="en-CA" sz="1800" dirty="0"/>
              <a:t> </a:t>
            </a:r>
            <a:r>
              <a:rPr lang="en-CA" sz="1800" dirty="0" smtClean="0"/>
              <a:t>is </a:t>
            </a:r>
            <a:r>
              <a:rPr lang="en-CA" sz="1800" dirty="0"/>
              <a:t>ineligible to do business with PWGSC </a:t>
            </a:r>
            <a:r>
              <a:rPr lang="en-CA" sz="1800" dirty="0" smtClean="0"/>
              <a:t>with a conviction for:</a:t>
            </a:r>
            <a:endParaRPr lang="en-CA" sz="1800" dirty="0"/>
          </a:p>
          <a:p>
            <a:pPr lvl="0"/>
            <a:endParaRPr lang="en-CA" sz="1800" dirty="0" smtClean="0"/>
          </a:p>
          <a:p>
            <a:pPr lvl="0"/>
            <a:r>
              <a:rPr lang="en-CA" sz="1800" dirty="0" smtClean="0"/>
              <a:t>Frauds </a:t>
            </a:r>
            <a:r>
              <a:rPr lang="en-CA" sz="1800" dirty="0"/>
              <a:t>against the government under the </a:t>
            </a:r>
            <a:r>
              <a:rPr lang="en-CA" sz="1800" i="1" dirty="0"/>
              <a:t>Criminal Code of Canada</a:t>
            </a:r>
            <a:r>
              <a:rPr lang="en-CA" sz="1800" dirty="0"/>
              <a:t>;</a:t>
            </a:r>
          </a:p>
          <a:p>
            <a:pPr lvl="0"/>
            <a:r>
              <a:rPr lang="en-CA" sz="1800" dirty="0" smtClean="0"/>
              <a:t>Frauds </a:t>
            </a:r>
            <a:r>
              <a:rPr lang="en-CA" sz="1800" dirty="0"/>
              <a:t>under the </a:t>
            </a:r>
            <a:r>
              <a:rPr lang="en-CA" sz="1800" i="1" dirty="0"/>
              <a:t>Financial Administration Act</a:t>
            </a:r>
            <a:r>
              <a:rPr lang="en-CA" sz="1800" dirty="0"/>
              <a:t>;</a:t>
            </a:r>
          </a:p>
          <a:p>
            <a:pPr lvl="0"/>
            <a:r>
              <a:rPr lang="en-CA" sz="1800" dirty="0" smtClean="0"/>
              <a:t>Payment </a:t>
            </a:r>
            <a:r>
              <a:rPr lang="en-CA" sz="1800" dirty="0"/>
              <a:t>of a contingency fee to a person </a:t>
            </a:r>
            <a:r>
              <a:rPr lang="en-CA" sz="1800" dirty="0" smtClean="0"/>
              <a:t>governed by </a:t>
            </a:r>
            <a:r>
              <a:rPr lang="en-CA" sz="1800" i="1" dirty="0" smtClean="0"/>
              <a:t>Lobbying Act</a:t>
            </a:r>
            <a:r>
              <a:rPr lang="en-CA" sz="1800" dirty="0" smtClean="0"/>
              <a:t>;</a:t>
            </a:r>
            <a:endParaRPr lang="en-CA" sz="1800" dirty="0"/>
          </a:p>
          <a:p>
            <a:pPr lvl="0"/>
            <a:r>
              <a:rPr lang="en-CA" sz="1800" dirty="0" smtClean="0"/>
              <a:t>Corruption</a:t>
            </a:r>
            <a:r>
              <a:rPr lang="en-CA" sz="1800" dirty="0"/>
              <a:t>, collusion, </a:t>
            </a:r>
            <a:r>
              <a:rPr lang="en-CA" sz="1800" dirty="0" smtClean="0"/>
              <a:t>bid-rigging, etc under </a:t>
            </a:r>
            <a:r>
              <a:rPr lang="en-CA" sz="1800" dirty="0"/>
              <a:t>the  </a:t>
            </a:r>
            <a:r>
              <a:rPr lang="en-CA" sz="1800" i="1" dirty="0"/>
              <a:t>Competition Act</a:t>
            </a:r>
            <a:r>
              <a:rPr lang="en-CA" sz="1800" dirty="0"/>
              <a:t>;</a:t>
            </a:r>
          </a:p>
          <a:p>
            <a:pPr lvl="0"/>
            <a:r>
              <a:rPr lang="en-CA" sz="1800" dirty="0" smtClean="0"/>
              <a:t>Money </a:t>
            </a:r>
            <a:r>
              <a:rPr lang="en-CA" sz="1800" dirty="0"/>
              <a:t>laundering;</a:t>
            </a:r>
          </a:p>
          <a:p>
            <a:pPr lvl="0"/>
            <a:r>
              <a:rPr lang="en-CA" sz="1800" dirty="0" smtClean="0"/>
              <a:t>Participation </a:t>
            </a:r>
            <a:r>
              <a:rPr lang="en-CA" sz="1800" dirty="0"/>
              <a:t>in activities of criminal organizations;</a:t>
            </a:r>
          </a:p>
          <a:p>
            <a:pPr lvl="0"/>
            <a:r>
              <a:rPr lang="en-CA" sz="1800" dirty="0" smtClean="0"/>
              <a:t>Income </a:t>
            </a:r>
            <a:r>
              <a:rPr lang="en-CA" sz="1800" dirty="0"/>
              <a:t>and excise tax evasion;</a:t>
            </a:r>
          </a:p>
          <a:p>
            <a:pPr lvl="0"/>
            <a:r>
              <a:rPr lang="en-CA" sz="1800" dirty="0"/>
              <a:t>B</a:t>
            </a:r>
            <a:r>
              <a:rPr lang="en-CA" sz="1800" dirty="0" smtClean="0"/>
              <a:t>ribing </a:t>
            </a:r>
            <a:r>
              <a:rPr lang="en-CA" sz="1800" dirty="0"/>
              <a:t>a foreign public official; and</a:t>
            </a:r>
          </a:p>
          <a:p>
            <a:pPr lvl="0"/>
            <a:r>
              <a:rPr lang="en-CA" sz="1800" dirty="0" smtClean="0"/>
              <a:t>Offences </a:t>
            </a:r>
            <a:r>
              <a:rPr lang="en-CA" sz="1800" dirty="0"/>
              <a:t>in relation to drug trafficking.</a:t>
            </a:r>
          </a:p>
          <a:p>
            <a:endParaRPr lang="en-CA" sz="2400" dirty="0"/>
          </a:p>
          <a:p>
            <a:endParaRPr lang="en-CA" sz="2400" dirty="0"/>
          </a:p>
        </p:txBody>
      </p:sp>
      <p:sp>
        <p:nvSpPr>
          <p:cNvPr id="4" name="Slide Number Placeholder 3"/>
          <p:cNvSpPr>
            <a:spLocks noGrp="1"/>
          </p:cNvSpPr>
          <p:nvPr>
            <p:ph type="sldNum" sz="quarter" idx="12"/>
          </p:nvPr>
        </p:nvSpPr>
        <p:spPr/>
        <p:txBody>
          <a:bodyPr/>
          <a:lstStyle/>
          <a:p>
            <a:fld id="{ECFE619D-D33D-4C39-A0A0-6C9BA9DB92A0}" type="slidenum">
              <a:rPr lang="en-CA" smtClean="0"/>
              <a:t>27</a:t>
            </a:fld>
            <a:endParaRPr lang="en-CA" dirty="0"/>
          </a:p>
        </p:txBody>
      </p:sp>
      <p:sp>
        <p:nvSpPr>
          <p:cNvPr id="5" name="Title 4"/>
          <p:cNvSpPr>
            <a:spLocks noGrp="1"/>
          </p:cNvSpPr>
          <p:nvPr>
            <p:ph type="title"/>
          </p:nvPr>
        </p:nvSpPr>
        <p:spPr>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a:t>PWGSC's Integrity Framework </a:t>
            </a:r>
            <a:r>
              <a:rPr lang="en-CA" dirty="0" smtClean="0"/>
              <a:t>(2)</a:t>
            </a:r>
            <a:endParaRPr lang="en-CA" dirty="0"/>
          </a:p>
        </p:txBody>
      </p:sp>
    </p:spTree>
    <p:extLst>
      <p:ext uri="{BB962C8B-B14F-4D97-AF65-F5344CB8AC3E}">
        <p14:creationId xmlns:p14="http://schemas.microsoft.com/office/powerpoint/2010/main" val="2576272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4237931"/>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109728" indent="0">
              <a:buNone/>
            </a:pPr>
            <a:endParaRPr lang="en-CA" dirty="0" smtClean="0"/>
          </a:p>
          <a:p>
            <a:r>
              <a:rPr lang="en-CA" dirty="0" smtClean="0">
                <a:latin typeface="Arial" panose="020B0604020202020204" pitchFamily="34" charset="0"/>
                <a:cs typeface="Arial" panose="020B0604020202020204" pitchFamily="34" charset="0"/>
              </a:rPr>
              <a:t>The Integrity </a:t>
            </a:r>
            <a:r>
              <a:rPr lang="en-CA" dirty="0">
                <a:latin typeface="Arial" panose="020B0604020202020204" pitchFamily="34" charset="0"/>
                <a:cs typeface="Arial" panose="020B0604020202020204" pitchFamily="34" charset="0"/>
              </a:rPr>
              <a:t>Framework is conviction-based and does not include discretionary provisions</a:t>
            </a:r>
            <a:r>
              <a:rPr lang="en-CA" dirty="0" smtClean="0">
                <a:latin typeface="Arial" panose="020B0604020202020204" pitchFamily="34" charset="0"/>
                <a:cs typeface="Arial" panose="020B0604020202020204" pitchFamily="34" charset="0"/>
              </a:rPr>
              <a:t>.</a:t>
            </a:r>
          </a:p>
          <a:p>
            <a:pPr marL="109728" indent="0">
              <a:buNone/>
            </a:pPr>
            <a:endParaRPr lang="en-CA" dirty="0">
              <a:latin typeface="Arial" panose="020B0604020202020204" pitchFamily="34" charset="0"/>
              <a:cs typeface="Arial" panose="020B0604020202020204" pitchFamily="34" charset="0"/>
            </a:endParaRPr>
          </a:p>
          <a:p>
            <a:pPr algn="just"/>
            <a:r>
              <a:rPr lang="en-CA" dirty="0">
                <a:latin typeface="Arial" panose="020B0604020202020204" pitchFamily="34" charset="0"/>
                <a:cs typeface="Arial" panose="020B0604020202020204" pitchFamily="34" charset="0"/>
              </a:rPr>
              <a:t>PWGSC does not apply its integrity framework to </a:t>
            </a:r>
            <a:r>
              <a:rPr lang="en-CA" dirty="0" smtClean="0">
                <a:latin typeface="Arial" panose="020B0604020202020204" pitchFamily="34" charset="0"/>
                <a:cs typeface="Arial" panose="020B0604020202020204" pitchFamily="34" charset="0"/>
              </a:rPr>
              <a:t>sub-contractors.</a:t>
            </a:r>
            <a:endParaRPr lang="en-CA" dirty="0">
              <a:latin typeface="Arial" panose="020B0604020202020204" pitchFamily="34" charset="0"/>
              <a:cs typeface="Arial" panose="020B0604020202020204" pitchFamily="34" charset="0"/>
            </a:endParaRPr>
          </a:p>
          <a:p>
            <a:pPr algn="just"/>
            <a:endParaRPr lang="en-CA" dirty="0">
              <a:latin typeface="Arial" panose="020B0604020202020204" pitchFamily="34" charset="0"/>
              <a:cs typeface="Arial" panose="020B0604020202020204" pitchFamily="34" charset="0"/>
            </a:endParaRPr>
          </a:p>
          <a:p>
            <a:pPr algn="just"/>
            <a:r>
              <a:rPr lang="en-CA" dirty="0" smtClean="0">
                <a:latin typeface="Arial" panose="020B0604020202020204" pitchFamily="34" charset="0"/>
                <a:cs typeface="Arial" panose="020B0604020202020204" pitchFamily="34" charset="0"/>
              </a:rPr>
              <a:t>Some </a:t>
            </a:r>
            <a:r>
              <a:rPr lang="en-CA" dirty="0">
                <a:latin typeface="Arial" panose="020B0604020202020204" pitchFamily="34" charset="0"/>
                <a:cs typeface="Arial" panose="020B0604020202020204" pitchFamily="34" charset="0"/>
              </a:rPr>
              <a:t>contracts stipulate that the contractor agrees to bind the subcontractor by the same conditions by which the contractor is </a:t>
            </a:r>
            <a:r>
              <a:rPr lang="en-CA" dirty="0" smtClean="0">
                <a:latin typeface="Arial" panose="020B0604020202020204" pitchFamily="34" charset="0"/>
                <a:cs typeface="Arial" panose="020B0604020202020204" pitchFamily="34" charset="0"/>
              </a:rPr>
              <a:t>bound</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FE619D-D33D-4C39-A0A0-6C9BA9DB92A0}" type="slidenum">
              <a:rPr lang="en-CA" smtClean="0"/>
              <a:t>28</a:t>
            </a:fld>
            <a:endParaRPr lang="en-CA" dirty="0"/>
          </a:p>
        </p:txBody>
      </p:sp>
      <p:sp>
        <p:nvSpPr>
          <p:cNvPr id="5" name="Title 4"/>
          <p:cNvSpPr>
            <a:spLocks noGrp="1"/>
          </p:cNvSpPr>
          <p:nvPr>
            <p:ph type="title"/>
          </p:nvPr>
        </p:nvSpPr>
        <p:spPr>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a:t>PWGSC's Integrity Framework </a:t>
            </a:r>
            <a:r>
              <a:rPr lang="en-CA" dirty="0" smtClean="0"/>
              <a:t>(3)</a:t>
            </a:r>
            <a:endParaRPr lang="en-CA" dirty="0"/>
          </a:p>
        </p:txBody>
      </p:sp>
    </p:spTree>
    <p:extLst>
      <p:ext uri="{BB962C8B-B14F-4D97-AF65-F5344CB8AC3E}">
        <p14:creationId xmlns:p14="http://schemas.microsoft.com/office/powerpoint/2010/main" val="2618939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FE619D-D33D-4C39-A0A0-6C9BA9DB92A0}" type="slidenum">
              <a:rPr lang="en-CA" smtClean="0"/>
              <a:t>29</a:t>
            </a:fld>
            <a:endParaRPr lang="en-CA" dirty="0"/>
          </a:p>
        </p:txBody>
      </p:sp>
      <p:sp>
        <p:nvSpPr>
          <p:cNvPr id="5" name="Title 4"/>
          <p:cNvSpPr>
            <a:spLocks noGrp="1"/>
          </p:cNvSpPr>
          <p:nvPr>
            <p:ph type="title"/>
          </p:nvPr>
        </p:nvSpPr>
        <p:spPr>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a:t>PWGSC's Integrity Framework </a:t>
            </a:r>
            <a:r>
              <a:rPr lang="en-CA" dirty="0" smtClean="0"/>
              <a:t>(5)</a:t>
            </a:r>
            <a:endParaRPr lang="en-CA" dirty="0"/>
          </a:p>
        </p:txBody>
      </p:sp>
      <p:sp>
        <p:nvSpPr>
          <p:cNvPr id="7" name="Rectangle 6"/>
          <p:cNvSpPr/>
          <p:nvPr/>
        </p:nvSpPr>
        <p:spPr>
          <a:xfrm>
            <a:off x="467545" y="1857904"/>
            <a:ext cx="8280919" cy="409137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3"/>
          </a:lnRef>
          <a:fillRef idx="1">
            <a:schemeClr val="lt1"/>
          </a:fillRef>
          <a:effectRef idx="0">
            <a:schemeClr val="accent3"/>
          </a:effectRef>
          <a:fontRef idx="minor">
            <a:schemeClr val="dk1"/>
          </a:fontRef>
        </p:style>
        <p:txBody>
          <a:bodyPr wrap="square">
            <a:spAutoFit/>
          </a:bodyPr>
          <a:lstStyle/>
          <a:p>
            <a:endParaRPr lang="en-CA" sz="2200" b="1" dirty="0" smtClean="0"/>
          </a:p>
          <a:p>
            <a:r>
              <a:rPr lang="en-CA" sz="2200" b="1" dirty="0" smtClean="0"/>
              <a:t>No </a:t>
            </a:r>
            <a:r>
              <a:rPr lang="en-CA" sz="2200" b="1" dirty="0"/>
              <a:t>time limit on the ineligibility of convicted </a:t>
            </a:r>
            <a:r>
              <a:rPr lang="en-CA" sz="2200" b="1" dirty="0" smtClean="0"/>
              <a:t>bidders</a:t>
            </a:r>
          </a:p>
          <a:p>
            <a:endParaRPr lang="en-CA" sz="2200" b="1" dirty="0"/>
          </a:p>
          <a:p>
            <a:pPr>
              <a:lnSpc>
                <a:spcPct val="115000"/>
              </a:lnSpc>
              <a:spcBef>
                <a:spcPts val="750"/>
              </a:spcBef>
              <a:spcAft>
                <a:spcPts val="750"/>
              </a:spcAft>
            </a:pPr>
            <a:r>
              <a:rPr lang="en-CA" sz="2200" dirty="0"/>
              <a:t>Convicted bidders will remain ineligible unless:</a:t>
            </a:r>
            <a:endParaRPr lang="en-CA" sz="1100" dirty="0"/>
          </a:p>
          <a:p>
            <a:pPr marL="342900" marR="47625" lvl="0" indent="-342900">
              <a:lnSpc>
                <a:spcPct val="115000"/>
              </a:lnSpc>
              <a:spcAft>
                <a:spcPts val="1000"/>
              </a:spcAft>
              <a:buSzPts val="1000"/>
              <a:buFont typeface="Symbol"/>
              <a:buChar char=""/>
              <a:tabLst>
                <a:tab pos="457200" algn="l"/>
              </a:tabLst>
            </a:pPr>
            <a:r>
              <a:rPr lang="en-CA" sz="2200" dirty="0" smtClean="0"/>
              <a:t>Have </a:t>
            </a:r>
            <a:r>
              <a:rPr lang="en-CA" sz="2200" dirty="0"/>
              <a:t>received a pardon (record suspension); or</a:t>
            </a:r>
            <a:endParaRPr lang="en-CA" sz="1100" dirty="0"/>
          </a:p>
          <a:p>
            <a:pPr marL="342900" marR="47625" lvl="0" indent="-342900">
              <a:lnSpc>
                <a:spcPct val="115000"/>
              </a:lnSpc>
              <a:spcAft>
                <a:spcPts val="1000"/>
              </a:spcAft>
              <a:buSzPts val="1000"/>
              <a:buFont typeface="Symbol"/>
              <a:buChar char=""/>
              <a:tabLst>
                <a:tab pos="457200" algn="l"/>
              </a:tabLst>
            </a:pPr>
            <a:r>
              <a:rPr lang="en-CA" sz="2200" dirty="0" smtClean="0"/>
              <a:t>Capacities </a:t>
            </a:r>
            <a:r>
              <a:rPr lang="en-CA" sz="2200" dirty="0"/>
              <a:t>were restored by the Governor in </a:t>
            </a:r>
            <a:r>
              <a:rPr lang="en-CA" sz="2200" dirty="0" smtClean="0"/>
              <a:t>Council, or</a:t>
            </a:r>
          </a:p>
          <a:p>
            <a:pPr marL="342900" marR="47625" lvl="0" indent="-342900">
              <a:lnSpc>
                <a:spcPct val="115000"/>
              </a:lnSpc>
              <a:spcAft>
                <a:spcPts val="1000"/>
              </a:spcAft>
              <a:buSzPts val="1000"/>
              <a:buFont typeface="Symbol"/>
              <a:buChar char=""/>
              <a:tabLst>
                <a:tab pos="457200" algn="l"/>
              </a:tabLst>
            </a:pPr>
            <a:r>
              <a:rPr lang="en-CA" sz="2200" dirty="0" smtClean="0"/>
              <a:t>Public Interest Exception applies</a:t>
            </a:r>
          </a:p>
          <a:p>
            <a:pPr marL="342900" marR="47625" lvl="0" indent="-342900">
              <a:lnSpc>
                <a:spcPct val="115000"/>
              </a:lnSpc>
              <a:spcAft>
                <a:spcPts val="1000"/>
              </a:spcAft>
              <a:buSzPts val="1000"/>
              <a:buFont typeface="Symbol"/>
              <a:buChar char=""/>
              <a:tabLst>
                <a:tab pos="457200" algn="l"/>
              </a:tabLst>
            </a:pPr>
            <a:endParaRPr lang="en-CA" sz="2200" dirty="0"/>
          </a:p>
          <a:p>
            <a:pPr marR="47625" lvl="0">
              <a:lnSpc>
                <a:spcPct val="115000"/>
              </a:lnSpc>
              <a:spcAft>
                <a:spcPts val="1000"/>
              </a:spcAft>
              <a:buSzPts val="1000"/>
              <a:tabLst>
                <a:tab pos="457200" algn="l"/>
              </a:tabLst>
            </a:pPr>
            <a:endParaRPr lang="en-CA" dirty="0"/>
          </a:p>
        </p:txBody>
      </p:sp>
    </p:spTree>
    <p:extLst>
      <p:ext uri="{BB962C8B-B14F-4D97-AF65-F5344CB8AC3E}">
        <p14:creationId xmlns:p14="http://schemas.microsoft.com/office/powerpoint/2010/main" val="341265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E619D-D33D-4C39-A0A0-6C9BA9DB92A0}" type="slidenum">
              <a:rPr lang="en-CA" smtClean="0"/>
              <a:t>3</a:t>
            </a:fld>
            <a:endParaRPr lang="en-CA"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476672"/>
            <a:ext cx="4968552" cy="209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9552" y="3140968"/>
            <a:ext cx="8064896" cy="3108543"/>
          </a:xfrm>
          <a:prstGeom prst="rect">
            <a:avLst/>
          </a:prstGeom>
        </p:spPr>
        <p:txBody>
          <a:bodyPr wrap="square">
            <a:spAutoFit/>
          </a:bodyPr>
          <a:lstStyle/>
          <a:p>
            <a:pPr lvl="1" algn="just"/>
            <a:r>
              <a:rPr lang="en-CA" sz="2800" b="1" dirty="0" smtClean="0"/>
              <a:t>Ten provinces: Alberta</a:t>
            </a:r>
            <a:r>
              <a:rPr lang="en-CA" sz="2800" b="1" dirty="0"/>
              <a:t>, British Columbia, Manitoba, New Brunswick, Newfoundland and Labrador, Nova Scotia, Ontario, Prince Edward Island, Quebec, and </a:t>
            </a:r>
            <a:r>
              <a:rPr lang="en-CA" sz="2800" b="1" dirty="0" smtClean="0"/>
              <a:t>Saskatchewan </a:t>
            </a:r>
            <a:endParaRPr lang="en-CA" sz="2800" b="1" dirty="0"/>
          </a:p>
          <a:p>
            <a:pPr lvl="1" algn="just"/>
            <a:endParaRPr lang="en-CA" sz="2800" b="1" dirty="0" smtClean="0"/>
          </a:p>
          <a:p>
            <a:pPr lvl="1" algn="just"/>
            <a:r>
              <a:rPr lang="en-CA" sz="2800" b="1" dirty="0" smtClean="0"/>
              <a:t>Three territories: Northwest </a:t>
            </a:r>
            <a:r>
              <a:rPr lang="en-CA" sz="2800" b="1" dirty="0"/>
              <a:t>Territories, Yukon, and </a:t>
            </a:r>
            <a:r>
              <a:rPr lang="en-CA" sz="2800" b="1" dirty="0" smtClean="0"/>
              <a:t>Nunavut </a:t>
            </a:r>
            <a:r>
              <a:rPr lang="en-CA" sz="2800" dirty="0" smtClean="0"/>
              <a:t> </a:t>
            </a:r>
            <a:endParaRPr lang="en-CA" sz="2800" dirty="0"/>
          </a:p>
        </p:txBody>
      </p:sp>
    </p:spTree>
    <p:extLst>
      <p:ext uri="{BB962C8B-B14F-4D97-AF65-F5344CB8AC3E}">
        <p14:creationId xmlns:p14="http://schemas.microsoft.com/office/powerpoint/2010/main" val="2265285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FE619D-D33D-4C39-A0A0-6C9BA9DB92A0}" type="slidenum">
              <a:rPr lang="en-CA" smtClean="0"/>
              <a:t>30</a:t>
            </a:fld>
            <a:endParaRPr lang="en-CA" dirty="0"/>
          </a:p>
        </p:txBody>
      </p:sp>
      <p:sp>
        <p:nvSpPr>
          <p:cNvPr id="7" name="Title 6"/>
          <p:cNvSpPr>
            <a:spLocks noGrp="1"/>
          </p:cNvSpPr>
          <p:nvPr>
            <p:ph type="title"/>
          </p:nvPr>
        </p:nvSpPr>
        <p:spPr>
          <a:xfrm>
            <a:off x="457200" y="116632"/>
            <a:ext cx="8229600" cy="1143000"/>
          </a:xfr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CA" dirty="0"/>
              <a:t>PWGSC's Integrity Framework </a:t>
            </a:r>
            <a:r>
              <a:rPr lang="en-CA" dirty="0" smtClean="0"/>
              <a:t>(6)</a:t>
            </a:r>
            <a:endParaRPr lang="en-CA" dirty="0"/>
          </a:p>
        </p:txBody>
      </p:sp>
      <p:sp>
        <p:nvSpPr>
          <p:cNvPr id="8" name="Content Placeholder 7"/>
          <p:cNvSpPr>
            <a:spLocks noGrp="1"/>
          </p:cNvSpPr>
          <p:nvPr>
            <p:ph idx="1"/>
          </p:nvPr>
        </p:nvSpPr>
        <p:spPr>
          <a:xfrm>
            <a:off x="457200" y="1423317"/>
            <a:ext cx="8229600" cy="4525963"/>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lnSpc>
                <a:spcPct val="115000"/>
              </a:lnSpc>
              <a:spcBef>
                <a:spcPts val="750"/>
              </a:spcBef>
              <a:spcAft>
                <a:spcPts val="750"/>
              </a:spcAft>
            </a:pPr>
            <a:r>
              <a:rPr lang="en-CA" sz="7400" dirty="0"/>
              <a:t>The Public Interest </a:t>
            </a:r>
            <a:r>
              <a:rPr lang="en-CA" sz="7400" dirty="0" smtClean="0"/>
              <a:t>Exception applies to convicted contractor but:</a:t>
            </a:r>
            <a:endParaRPr lang="en-CA" sz="7400" dirty="0"/>
          </a:p>
          <a:p>
            <a:pPr marL="598932" marR="47625" lvl="1" indent="-342900">
              <a:lnSpc>
                <a:spcPct val="120000"/>
              </a:lnSpc>
              <a:spcAft>
                <a:spcPts val="1000"/>
              </a:spcAft>
              <a:buSzPts val="1000"/>
              <a:buFont typeface="Symbol"/>
              <a:buChar char=""/>
              <a:tabLst>
                <a:tab pos="457200" algn="l"/>
              </a:tabLst>
            </a:pPr>
            <a:r>
              <a:rPr lang="en-CA" sz="7000" dirty="0" smtClean="0"/>
              <a:t>only </a:t>
            </a:r>
            <a:r>
              <a:rPr lang="en-CA" sz="7000" dirty="0"/>
              <a:t>one </a:t>
            </a:r>
            <a:r>
              <a:rPr lang="en-CA" sz="7000" dirty="0" smtClean="0"/>
              <a:t>contractor is </a:t>
            </a:r>
            <a:r>
              <a:rPr lang="en-CA" sz="7000" dirty="0"/>
              <a:t>capable of performing the contract;</a:t>
            </a:r>
          </a:p>
          <a:p>
            <a:pPr marL="598932" marR="47625" lvl="1" indent="-342900">
              <a:lnSpc>
                <a:spcPct val="120000"/>
              </a:lnSpc>
              <a:spcAft>
                <a:spcPts val="1000"/>
              </a:spcAft>
              <a:buSzPts val="1000"/>
              <a:buFont typeface="Symbol"/>
              <a:buChar char=""/>
              <a:tabLst>
                <a:tab pos="457200" algn="l"/>
              </a:tabLst>
            </a:pPr>
            <a:r>
              <a:rPr lang="en-CA" sz="7000" dirty="0"/>
              <a:t>emergency;</a:t>
            </a:r>
          </a:p>
          <a:p>
            <a:pPr marL="598932" marR="47625" lvl="1" indent="-342900">
              <a:lnSpc>
                <a:spcPct val="120000"/>
              </a:lnSpc>
              <a:spcAft>
                <a:spcPts val="1000"/>
              </a:spcAft>
              <a:buSzPts val="1000"/>
              <a:buFont typeface="Symbol"/>
              <a:buChar char=""/>
              <a:tabLst>
                <a:tab pos="457200" algn="l"/>
              </a:tabLst>
            </a:pPr>
            <a:r>
              <a:rPr lang="en-CA" sz="7000" dirty="0"/>
              <a:t>national security;</a:t>
            </a:r>
          </a:p>
          <a:p>
            <a:pPr marL="598932" marR="47625" lvl="1" indent="-342900">
              <a:lnSpc>
                <a:spcPct val="120000"/>
              </a:lnSpc>
              <a:spcAft>
                <a:spcPts val="1000"/>
              </a:spcAft>
              <a:buSzPts val="1000"/>
              <a:buFont typeface="Symbol"/>
              <a:buChar char=""/>
              <a:tabLst>
                <a:tab pos="457200" algn="l"/>
              </a:tabLst>
            </a:pPr>
            <a:r>
              <a:rPr lang="en-CA" sz="7000" dirty="0"/>
              <a:t>health and safety; and</a:t>
            </a:r>
          </a:p>
          <a:p>
            <a:pPr marL="598932" marR="47625" lvl="1" indent="-342900">
              <a:lnSpc>
                <a:spcPct val="120000"/>
              </a:lnSpc>
              <a:spcAft>
                <a:spcPts val="1000"/>
              </a:spcAft>
              <a:buSzPts val="1000"/>
              <a:buFont typeface="Symbol"/>
              <a:buChar char=""/>
              <a:tabLst>
                <a:tab pos="457200" algn="l"/>
              </a:tabLst>
            </a:pPr>
            <a:r>
              <a:rPr lang="en-CA" sz="7000" dirty="0"/>
              <a:t>economic harm.</a:t>
            </a:r>
          </a:p>
          <a:p>
            <a:pPr>
              <a:lnSpc>
                <a:spcPct val="115000"/>
              </a:lnSpc>
              <a:spcBef>
                <a:spcPts val="750"/>
              </a:spcBef>
              <a:spcAft>
                <a:spcPts val="750"/>
              </a:spcAft>
            </a:pPr>
            <a:r>
              <a:rPr lang="en-CA" sz="7400" dirty="0" smtClean="0"/>
              <a:t>Exception applied </a:t>
            </a:r>
            <a:r>
              <a:rPr lang="en-CA" sz="7400" dirty="0"/>
              <a:t>on a case-by case </a:t>
            </a:r>
            <a:r>
              <a:rPr lang="en-CA" sz="7400" dirty="0" smtClean="0"/>
              <a:t>basis</a:t>
            </a:r>
            <a:endParaRPr lang="en-CA" sz="7400" dirty="0"/>
          </a:p>
          <a:p>
            <a:pPr lvl="1">
              <a:lnSpc>
                <a:spcPct val="115000"/>
              </a:lnSpc>
              <a:spcBef>
                <a:spcPts val="750"/>
              </a:spcBef>
              <a:spcAft>
                <a:spcPts val="750"/>
              </a:spcAft>
            </a:pPr>
            <a:r>
              <a:rPr lang="en-CA" sz="7000" dirty="0" smtClean="0"/>
              <a:t>Contract subject to: </a:t>
            </a:r>
          </a:p>
          <a:p>
            <a:pPr lvl="2">
              <a:lnSpc>
                <a:spcPct val="115000"/>
              </a:lnSpc>
              <a:spcBef>
                <a:spcPts val="750"/>
              </a:spcBef>
              <a:spcAft>
                <a:spcPts val="750"/>
              </a:spcAft>
            </a:pPr>
            <a:r>
              <a:rPr lang="en-CA" sz="6800" dirty="0" smtClean="0"/>
              <a:t>stringent controls</a:t>
            </a:r>
          </a:p>
          <a:p>
            <a:pPr lvl="2">
              <a:lnSpc>
                <a:spcPct val="115000"/>
              </a:lnSpc>
              <a:spcBef>
                <a:spcPts val="750"/>
              </a:spcBef>
              <a:spcAft>
                <a:spcPts val="750"/>
              </a:spcAft>
            </a:pPr>
            <a:r>
              <a:rPr lang="en-CA" sz="6800" dirty="0" smtClean="0"/>
              <a:t>administrative measures and monitoring</a:t>
            </a:r>
            <a:endParaRPr lang="en-CA" sz="200" dirty="0">
              <a:latin typeface="Calibri"/>
              <a:ea typeface="Calibri"/>
              <a:cs typeface="Times New Roman"/>
            </a:endParaRPr>
          </a:p>
        </p:txBody>
      </p:sp>
    </p:spTree>
    <p:extLst>
      <p:ext uri="{BB962C8B-B14F-4D97-AF65-F5344CB8AC3E}">
        <p14:creationId xmlns:p14="http://schemas.microsoft.com/office/powerpoint/2010/main" val="1469320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FE619D-D33D-4C39-A0A0-6C9BA9DB92A0}" type="slidenum">
              <a:rPr lang="en-CA" smtClean="0"/>
              <a:t>31</a:t>
            </a:fld>
            <a:endParaRPr lang="en-CA" dirty="0"/>
          </a:p>
        </p:txBody>
      </p:sp>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CA" dirty="0"/>
              <a:t>PWGSC's Integrity Framework </a:t>
            </a:r>
            <a:r>
              <a:rPr lang="en-CA" dirty="0" smtClean="0"/>
              <a:t>(7)</a:t>
            </a:r>
            <a:endParaRPr lang="en-CA" dirty="0"/>
          </a:p>
        </p:txBody>
      </p:sp>
      <p:sp>
        <p:nvSpPr>
          <p:cNvPr id="7" name="Rectangle 6"/>
          <p:cNvSpPr/>
          <p:nvPr/>
        </p:nvSpPr>
        <p:spPr>
          <a:xfrm>
            <a:off x="539552" y="1772816"/>
            <a:ext cx="8064896" cy="39149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lnSpc>
                <a:spcPct val="115000"/>
              </a:lnSpc>
              <a:spcAft>
                <a:spcPts val="0"/>
              </a:spcAft>
              <a:buFont typeface="Arial" pitchFamily="34" charset="0"/>
              <a:buChar char="•"/>
            </a:pPr>
            <a:r>
              <a:rPr lang="en-CA" sz="2400" dirty="0" smtClean="0"/>
              <a:t>Conviction is post </a:t>
            </a:r>
            <a:r>
              <a:rPr lang="en-CA" sz="2400" dirty="0"/>
              <a:t>contract </a:t>
            </a:r>
            <a:r>
              <a:rPr lang="en-CA" sz="2400" dirty="0" smtClean="0"/>
              <a:t>award, </a:t>
            </a:r>
            <a:r>
              <a:rPr lang="en-CA" sz="2400" dirty="0" smtClean="0">
                <a:latin typeface="Calibri"/>
                <a:ea typeface="Calibri"/>
                <a:cs typeface="Times New Roman"/>
              </a:rPr>
              <a:t>PWGSC may </a:t>
            </a:r>
          </a:p>
          <a:p>
            <a:pPr marL="800100" lvl="1" indent="-342900" algn="just">
              <a:lnSpc>
                <a:spcPct val="115000"/>
              </a:lnSpc>
              <a:buFont typeface="Arial" pitchFamily="34" charset="0"/>
              <a:buChar char="•"/>
            </a:pPr>
            <a:r>
              <a:rPr lang="en-CA" sz="2400" dirty="0" smtClean="0">
                <a:latin typeface="Calibri"/>
                <a:ea typeface="Calibri"/>
                <a:cs typeface="Times New Roman"/>
              </a:rPr>
              <a:t>terminate a contract or real property agreement for default if a conviction occurs post contract award, </a:t>
            </a:r>
          </a:p>
          <a:p>
            <a:pPr lvl="1" algn="just">
              <a:lnSpc>
                <a:spcPct val="115000"/>
              </a:lnSpc>
            </a:pPr>
            <a:r>
              <a:rPr lang="en-CA" sz="2400" dirty="0" smtClean="0">
                <a:latin typeface="Calibri"/>
                <a:ea typeface="Calibri"/>
                <a:cs typeface="Times New Roman"/>
              </a:rPr>
              <a:t>     </a:t>
            </a:r>
          </a:p>
          <a:p>
            <a:pPr lvl="1" algn="just">
              <a:lnSpc>
                <a:spcPct val="115000"/>
              </a:lnSpc>
            </a:pPr>
            <a:r>
              <a:rPr lang="en-CA" sz="2400" dirty="0" smtClean="0">
                <a:latin typeface="Calibri"/>
                <a:ea typeface="Calibri"/>
                <a:cs typeface="Times New Roman"/>
              </a:rPr>
              <a:t>or </a:t>
            </a:r>
          </a:p>
          <a:p>
            <a:pPr lvl="1" algn="just">
              <a:lnSpc>
                <a:spcPct val="115000"/>
              </a:lnSpc>
            </a:pPr>
            <a:endParaRPr lang="en-CA" sz="2400" dirty="0">
              <a:latin typeface="Calibri"/>
              <a:ea typeface="Calibri"/>
              <a:cs typeface="Times New Roman"/>
            </a:endParaRPr>
          </a:p>
          <a:p>
            <a:pPr marL="800100" lvl="1" indent="-342900" algn="just">
              <a:lnSpc>
                <a:spcPct val="115000"/>
              </a:lnSpc>
              <a:buFont typeface="Arial" pitchFamily="34" charset="0"/>
              <a:buChar char="•"/>
            </a:pPr>
            <a:r>
              <a:rPr lang="en-CA" sz="2400" dirty="0" smtClean="0">
                <a:latin typeface="Calibri"/>
                <a:ea typeface="Calibri"/>
                <a:cs typeface="Times New Roman"/>
              </a:rPr>
              <a:t>may continue with the option and impose enhanced oversight and monitoring measures.</a:t>
            </a:r>
          </a:p>
          <a:p>
            <a:pPr lvl="1" algn="just">
              <a:lnSpc>
                <a:spcPct val="115000"/>
              </a:lnSpc>
            </a:pPr>
            <a:endParaRPr lang="en-CA" sz="2400" dirty="0">
              <a:latin typeface="Calibri"/>
              <a:ea typeface="Calibri"/>
              <a:cs typeface="Times New Roman"/>
            </a:endParaRPr>
          </a:p>
        </p:txBody>
      </p:sp>
    </p:spTree>
    <p:extLst>
      <p:ext uri="{BB962C8B-B14F-4D97-AF65-F5344CB8AC3E}">
        <p14:creationId xmlns:p14="http://schemas.microsoft.com/office/powerpoint/2010/main" val="3228126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FE619D-D33D-4C39-A0A0-6C9BA9DB92A0}" type="slidenum">
              <a:rPr lang="en-CA" smtClean="0"/>
              <a:t>32</a:t>
            </a:fld>
            <a:endParaRPr lang="en-CA" dirty="0"/>
          </a:p>
        </p:txBody>
      </p:sp>
      <p:sp>
        <p:nvSpPr>
          <p:cNvPr id="5" name="Title 4"/>
          <p:cNvSpPr>
            <a:spLocks noGrp="1"/>
          </p:cNvSpPr>
          <p:nvPr>
            <p:ph type="title"/>
          </p:nvPr>
        </p:nvSpPr>
        <p:spPr>
          <a:xfrm>
            <a:off x="446856" y="341784"/>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CA" dirty="0"/>
              <a:t>PWGSC's Integrity Framework </a:t>
            </a:r>
            <a:r>
              <a:rPr lang="en-CA" dirty="0" smtClean="0"/>
              <a:t>(8)</a:t>
            </a:r>
            <a:endParaRPr lang="en-CA" dirty="0"/>
          </a:p>
        </p:txBody>
      </p:sp>
      <p:sp>
        <p:nvSpPr>
          <p:cNvPr id="8" name="Rectangle 7"/>
          <p:cNvSpPr/>
          <p:nvPr/>
        </p:nvSpPr>
        <p:spPr>
          <a:xfrm>
            <a:off x="467544" y="1772816"/>
            <a:ext cx="8208912" cy="38092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Bef>
                <a:spcPts val="750"/>
              </a:spcBef>
              <a:spcAft>
                <a:spcPts val="750"/>
              </a:spcAft>
            </a:pPr>
            <a:r>
              <a:rPr lang="en-CA" sz="2400" dirty="0">
                <a:latin typeface="Arial" panose="020B0604020202020204" pitchFamily="34" charset="0"/>
                <a:cs typeface="Arial" panose="020B0604020202020204" pitchFamily="34" charset="0"/>
              </a:rPr>
              <a:t>PWGSC does not maintain a list of ineligible bidders.</a:t>
            </a:r>
          </a:p>
          <a:p>
            <a:pPr marL="342900" marR="47625" lvl="0" indent="-342900">
              <a:lnSpc>
                <a:spcPct val="115000"/>
              </a:lnSpc>
              <a:spcAft>
                <a:spcPts val="1000"/>
              </a:spcAft>
              <a:buSzPts val="1000"/>
              <a:buFont typeface="Symbol"/>
              <a:buChar char=""/>
              <a:tabLst>
                <a:tab pos="457200" algn="l"/>
              </a:tabLst>
            </a:pPr>
            <a:endParaRPr lang="en-CA" sz="2400" dirty="0" smtClean="0">
              <a:latin typeface="Arial" panose="020B0604020202020204" pitchFamily="34" charset="0"/>
              <a:cs typeface="Arial" panose="020B0604020202020204" pitchFamily="34" charset="0"/>
            </a:endParaRPr>
          </a:p>
          <a:p>
            <a:pPr marL="342900" marR="47625" lvl="0" indent="-342900">
              <a:lnSpc>
                <a:spcPct val="115000"/>
              </a:lnSpc>
              <a:spcAft>
                <a:spcPts val="1000"/>
              </a:spcAft>
              <a:buSzPts val="1000"/>
              <a:buFont typeface="Symbol"/>
              <a:buChar char=""/>
              <a:tabLst>
                <a:tab pos="457200" algn="l"/>
              </a:tabLst>
            </a:pPr>
            <a:r>
              <a:rPr lang="en-CA" sz="2400" dirty="0" smtClean="0">
                <a:latin typeface="Arial" panose="020B0604020202020204" pitchFamily="34" charset="0"/>
                <a:cs typeface="Arial" panose="020B0604020202020204" pitchFamily="34" charset="0"/>
              </a:rPr>
              <a:t>Certification </a:t>
            </a:r>
            <a:r>
              <a:rPr lang="en-CA" sz="2400" dirty="0">
                <a:latin typeface="Arial" panose="020B0604020202020204" pitchFamily="34" charset="0"/>
                <a:cs typeface="Arial" panose="020B0604020202020204" pitchFamily="34" charset="0"/>
              </a:rPr>
              <a:t>and verification are done for each </a:t>
            </a:r>
            <a:r>
              <a:rPr lang="en-CA" sz="2400" dirty="0" smtClean="0">
                <a:latin typeface="Arial" panose="020B0604020202020204" pitchFamily="34" charset="0"/>
                <a:cs typeface="Arial" panose="020B0604020202020204" pitchFamily="34" charset="0"/>
              </a:rPr>
              <a:t>bid</a:t>
            </a:r>
          </a:p>
          <a:p>
            <a:pPr marL="800100" marR="47625" lvl="1" indent="-342900">
              <a:lnSpc>
                <a:spcPct val="115000"/>
              </a:lnSpc>
              <a:spcAft>
                <a:spcPts val="1000"/>
              </a:spcAft>
              <a:buSzPts val="1000"/>
              <a:buFont typeface="Arial" panose="020B0604020202020204" pitchFamily="34" charset="0"/>
              <a:buChar char="•"/>
              <a:tabLst>
                <a:tab pos="457200" algn="l"/>
              </a:tabLst>
            </a:pPr>
            <a:endParaRPr lang="en-CA" sz="2400" dirty="0" smtClean="0">
              <a:latin typeface="Arial" panose="020B0604020202020204" pitchFamily="34" charset="0"/>
              <a:cs typeface="Arial" panose="020B0604020202020204" pitchFamily="34" charset="0"/>
            </a:endParaRPr>
          </a:p>
          <a:p>
            <a:pPr marL="800100" marR="47625" lvl="1" indent="-342900">
              <a:lnSpc>
                <a:spcPct val="115000"/>
              </a:lnSpc>
              <a:spcAft>
                <a:spcPts val="1000"/>
              </a:spcAft>
              <a:buSzPts val="1000"/>
              <a:buFont typeface="Arial" panose="020B0604020202020204" pitchFamily="34" charset="0"/>
              <a:buChar char="•"/>
              <a:tabLst>
                <a:tab pos="457200" algn="l"/>
              </a:tabLst>
            </a:pPr>
            <a:r>
              <a:rPr lang="en-CA" sz="2400" dirty="0" smtClean="0">
                <a:latin typeface="Arial" panose="020B0604020202020204" pitchFamily="34" charset="0"/>
                <a:cs typeface="Arial" panose="020B0604020202020204" pitchFamily="34" charset="0"/>
              </a:rPr>
              <a:t>Bidders </a:t>
            </a:r>
            <a:r>
              <a:rPr lang="en-CA" sz="2400" dirty="0">
                <a:latin typeface="Arial" panose="020B0604020202020204" pitchFamily="34" charset="0"/>
                <a:cs typeface="Arial" panose="020B0604020202020204" pitchFamily="34" charset="0"/>
              </a:rPr>
              <a:t>certify </a:t>
            </a:r>
            <a:r>
              <a:rPr lang="en-CA" sz="2400" dirty="0" smtClean="0">
                <a:latin typeface="Arial" panose="020B0604020202020204" pitchFamily="34" charset="0"/>
                <a:cs typeface="Arial" panose="020B0604020202020204" pitchFamily="34" charset="0"/>
              </a:rPr>
              <a:t>in bids free from convictions </a:t>
            </a:r>
            <a:r>
              <a:rPr lang="en-CA" sz="2400" dirty="0">
                <a:latin typeface="Arial" panose="020B0604020202020204" pitchFamily="34" charset="0"/>
                <a:cs typeface="Arial" panose="020B0604020202020204" pitchFamily="34" charset="0"/>
              </a:rPr>
              <a:t>listed </a:t>
            </a:r>
          </a:p>
          <a:p>
            <a:pPr marL="800100" marR="47625" lvl="1" indent="-342900">
              <a:lnSpc>
                <a:spcPct val="115000"/>
              </a:lnSpc>
              <a:spcAft>
                <a:spcPts val="1000"/>
              </a:spcAft>
              <a:buSzPts val="1000"/>
              <a:buFont typeface="Symbol"/>
              <a:buChar char=""/>
              <a:tabLst>
                <a:tab pos="457200" algn="l"/>
              </a:tabLst>
            </a:pPr>
            <a:endParaRPr lang="en-CA" sz="2400" dirty="0" smtClean="0">
              <a:latin typeface="Arial" panose="020B0604020202020204" pitchFamily="34" charset="0"/>
              <a:cs typeface="Arial" panose="020B0604020202020204" pitchFamily="34" charset="0"/>
            </a:endParaRPr>
          </a:p>
          <a:p>
            <a:pPr marL="800100" marR="47625" lvl="1" indent="-342900">
              <a:lnSpc>
                <a:spcPct val="115000"/>
              </a:lnSpc>
              <a:spcAft>
                <a:spcPts val="1000"/>
              </a:spcAft>
              <a:buSzPts val="1000"/>
              <a:buFont typeface="Symbol"/>
              <a:buChar char=""/>
              <a:tabLst>
                <a:tab pos="457200" algn="l"/>
              </a:tabLst>
            </a:pPr>
            <a:r>
              <a:rPr lang="en-CA" sz="2400" dirty="0" smtClean="0">
                <a:latin typeface="Arial" panose="020B0604020202020204" pitchFamily="34" charset="0"/>
                <a:cs typeface="Arial" panose="020B0604020202020204" pitchFamily="34" charset="0"/>
              </a:rPr>
              <a:t>PWGSC</a:t>
            </a:r>
            <a:r>
              <a:rPr lang="en-CA" sz="2400" dirty="0">
                <a:latin typeface="Arial" panose="020B0604020202020204" pitchFamily="34" charset="0"/>
                <a:cs typeface="Arial" panose="020B0604020202020204" pitchFamily="34" charset="0"/>
              </a:rPr>
              <a:t> verifies the </a:t>
            </a:r>
            <a:r>
              <a:rPr lang="en-CA" sz="2400" dirty="0" smtClean="0">
                <a:latin typeface="Arial" panose="020B0604020202020204" pitchFamily="34" charset="0"/>
                <a:cs typeface="Arial" panose="020B0604020202020204" pitchFamily="34" charset="0"/>
              </a:rPr>
              <a:t>winning bidder’s eligibility</a:t>
            </a:r>
            <a:endParaRPr lang="en-CA" sz="24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848591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9"/>
            <a:ext cx="8229600" cy="3963896"/>
          </a:xfrm>
        </p:spPr>
        <p:style>
          <a:lnRef idx="2">
            <a:schemeClr val="accent2"/>
          </a:lnRef>
          <a:fillRef idx="1">
            <a:schemeClr val="lt1"/>
          </a:fillRef>
          <a:effectRef idx="0">
            <a:schemeClr val="accent2"/>
          </a:effectRef>
          <a:fontRef idx="minor">
            <a:schemeClr val="dk1"/>
          </a:fontRef>
        </p:style>
        <p:txBody>
          <a:bodyPr>
            <a:normAutofit/>
          </a:bodyPr>
          <a:lstStyle/>
          <a:p>
            <a:pPr marL="0" lvl="0" indent="0" algn="just">
              <a:buNone/>
            </a:pPr>
            <a:endParaRPr lang="en-CA" dirty="0" smtClean="0">
              <a:solidFill>
                <a:prstClr val="black"/>
              </a:solidFill>
            </a:endParaRPr>
          </a:p>
          <a:p>
            <a:pPr marL="0" lvl="0" indent="0" algn="just">
              <a:buNone/>
            </a:pPr>
            <a:r>
              <a:rPr lang="en-CA" dirty="0" smtClean="0">
                <a:solidFill>
                  <a:prstClr val="black"/>
                </a:solidFill>
                <a:latin typeface="Arial" panose="020B0604020202020204" pitchFamily="34" charset="0"/>
                <a:cs typeface="Arial" panose="020B0604020202020204" pitchFamily="34" charset="0"/>
              </a:rPr>
              <a:t>An </a:t>
            </a:r>
            <a:r>
              <a:rPr lang="en-CA" dirty="0">
                <a:solidFill>
                  <a:prstClr val="black"/>
                </a:solidFill>
                <a:latin typeface="Arial" panose="020B0604020202020204" pitchFamily="34" charset="0"/>
                <a:cs typeface="Arial" panose="020B0604020202020204" pitchFamily="34" charset="0"/>
              </a:rPr>
              <a:t>independent law enforcement agency, ensures </a:t>
            </a:r>
            <a:endParaRPr lang="en-CA" dirty="0" smtClean="0">
              <a:solidFill>
                <a:prstClr val="black"/>
              </a:solidFill>
              <a:latin typeface="Arial" panose="020B0604020202020204" pitchFamily="34" charset="0"/>
              <a:cs typeface="Arial" panose="020B0604020202020204" pitchFamily="34" charset="0"/>
            </a:endParaRPr>
          </a:p>
          <a:p>
            <a:pPr marL="0" lvl="0" indent="0" algn="just">
              <a:buNone/>
            </a:pPr>
            <a:endParaRPr lang="en-CA" dirty="0">
              <a:solidFill>
                <a:prstClr val="black"/>
              </a:solidFill>
              <a:latin typeface="Arial" panose="020B0604020202020204" pitchFamily="34" charset="0"/>
              <a:cs typeface="Arial" panose="020B0604020202020204" pitchFamily="34" charset="0"/>
            </a:endParaRPr>
          </a:p>
          <a:p>
            <a:pPr marL="0" lvl="0" indent="0" algn="just">
              <a:buNone/>
            </a:pPr>
            <a:r>
              <a:rPr lang="en-CA" dirty="0" smtClean="0">
                <a:solidFill>
                  <a:prstClr val="black"/>
                </a:solidFill>
                <a:latin typeface="Arial" panose="020B0604020202020204" pitchFamily="34" charset="0"/>
                <a:cs typeface="Arial" panose="020B0604020202020204" pitchFamily="34" charset="0"/>
              </a:rPr>
              <a:t>that </a:t>
            </a:r>
            <a:r>
              <a:rPr lang="en-CA" dirty="0">
                <a:solidFill>
                  <a:prstClr val="black"/>
                </a:solidFill>
                <a:latin typeface="Arial" panose="020B0604020202020204" pitchFamily="34" charset="0"/>
                <a:cs typeface="Arial" panose="020B0604020202020204" pitchFamily="34" charset="0"/>
              </a:rPr>
              <a:t>Canadian businesses and consumers prosper in </a:t>
            </a:r>
            <a:endParaRPr lang="en-CA" dirty="0" smtClean="0">
              <a:solidFill>
                <a:prstClr val="black"/>
              </a:solidFill>
              <a:latin typeface="Arial" panose="020B0604020202020204" pitchFamily="34" charset="0"/>
              <a:cs typeface="Arial" panose="020B0604020202020204" pitchFamily="34" charset="0"/>
            </a:endParaRPr>
          </a:p>
          <a:p>
            <a:pPr marL="0" lvl="0" indent="0" algn="just">
              <a:buNone/>
            </a:pPr>
            <a:endParaRPr lang="en-CA" dirty="0">
              <a:solidFill>
                <a:prstClr val="black"/>
              </a:solidFill>
              <a:latin typeface="Arial" panose="020B0604020202020204" pitchFamily="34" charset="0"/>
              <a:cs typeface="Arial" panose="020B0604020202020204" pitchFamily="34" charset="0"/>
            </a:endParaRPr>
          </a:p>
          <a:p>
            <a:pPr marL="0" lvl="0" indent="0" algn="just">
              <a:buNone/>
            </a:pPr>
            <a:r>
              <a:rPr lang="en-CA" dirty="0" smtClean="0">
                <a:solidFill>
                  <a:prstClr val="black"/>
                </a:solidFill>
                <a:latin typeface="Arial" panose="020B0604020202020204" pitchFamily="34" charset="0"/>
                <a:cs typeface="Arial" panose="020B0604020202020204" pitchFamily="34" charset="0"/>
              </a:rPr>
              <a:t>a </a:t>
            </a:r>
            <a:r>
              <a:rPr lang="en-CA" dirty="0">
                <a:solidFill>
                  <a:prstClr val="black"/>
                </a:solidFill>
                <a:latin typeface="Arial" panose="020B0604020202020204" pitchFamily="34" charset="0"/>
                <a:cs typeface="Arial" panose="020B0604020202020204" pitchFamily="34" charset="0"/>
              </a:rPr>
              <a:t>competitive and innovative marketplace.</a:t>
            </a:r>
          </a:p>
          <a:p>
            <a:pPr marL="0" indent="0" fontAlgn="b">
              <a:buNone/>
            </a:pPr>
            <a:endParaRPr lang="en-CA" b="1" dirty="0"/>
          </a:p>
        </p:txBody>
      </p:sp>
      <p:sp>
        <p:nvSpPr>
          <p:cNvPr id="4" name="Slide Number Placeholder 3"/>
          <p:cNvSpPr>
            <a:spLocks noGrp="1"/>
          </p:cNvSpPr>
          <p:nvPr>
            <p:ph type="sldNum" sz="quarter" idx="12"/>
          </p:nvPr>
        </p:nvSpPr>
        <p:spPr/>
        <p:txBody>
          <a:bodyPr/>
          <a:lstStyle/>
          <a:p>
            <a:fld id="{ECFE619D-D33D-4C39-A0A0-6C9BA9DB92A0}" type="slidenum">
              <a:rPr lang="en-CA" smtClean="0"/>
              <a:t>33</a:t>
            </a:fld>
            <a:endParaRPr lang="en-CA" dirty="0"/>
          </a:p>
        </p:txBody>
      </p:sp>
      <p:sp>
        <p:nvSpPr>
          <p:cNvPr id="2" name="Title 1"/>
          <p:cNvSpPr>
            <a:spLocks noGrp="1"/>
          </p:cNvSpPr>
          <p:nvPr>
            <p:ph type="title"/>
          </p:nvPr>
        </p:nvSpPr>
        <p:spPr>
          <a:xfrm>
            <a:off x="457200" y="274638"/>
            <a:ext cx="8229600" cy="922114"/>
          </a:xfrm>
        </p:spPr>
        <p:style>
          <a:lnRef idx="2">
            <a:schemeClr val="accent1"/>
          </a:lnRef>
          <a:fillRef idx="1">
            <a:schemeClr val="lt1"/>
          </a:fillRef>
          <a:effectRef idx="0">
            <a:schemeClr val="accent1"/>
          </a:effectRef>
          <a:fontRef idx="minor">
            <a:schemeClr val="dk1"/>
          </a:fontRef>
        </p:style>
        <p:txBody>
          <a:bodyPr>
            <a:normAutofit/>
          </a:bodyPr>
          <a:lstStyle/>
          <a:p>
            <a:r>
              <a:rPr lang="en-CA" sz="3200" dirty="0" smtClean="0">
                <a:latin typeface="Arial" panose="020B0604020202020204" pitchFamily="34" charset="0"/>
                <a:cs typeface="Arial" panose="020B0604020202020204" pitchFamily="34" charset="0"/>
              </a:rPr>
              <a:t>CANADIAN COMPETITION BUREAU</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520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5344"/>
            <a:ext cx="8229600" cy="4251928"/>
          </a:xfrm>
        </p:spPr>
        <p:style>
          <a:lnRef idx="2">
            <a:schemeClr val="accent2"/>
          </a:lnRef>
          <a:fillRef idx="1">
            <a:schemeClr val="lt1"/>
          </a:fillRef>
          <a:effectRef idx="0">
            <a:schemeClr val="accent2"/>
          </a:effectRef>
          <a:fontRef idx="minor">
            <a:schemeClr val="dk1"/>
          </a:fontRef>
        </p:style>
        <p:txBody>
          <a:bodyPr>
            <a:normAutofit/>
          </a:bodyPr>
          <a:lstStyle/>
          <a:p>
            <a:r>
              <a:rPr lang="en-CA" sz="2400" dirty="0" smtClean="0">
                <a:latin typeface="Arial" panose="020B0604020202020204" pitchFamily="34" charset="0"/>
                <a:cs typeface="Arial" panose="020B0604020202020204" pitchFamily="34" charset="0"/>
              </a:rPr>
              <a:t>Civil </a:t>
            </a:r>
            <a:r>
              <a:rPr lang="en-CA" sz="2400" dirty="0">
                <a:latin typeface="Arial" panose="020B0604020202020204" pitchFamily="34" charset="0"/>
                <a:cs typeface="Arial" panose="020B0604020202020204" pitchFamily="34" charset="0"/>
              </a:rPr>
              <a:t>and criminal </a:t>
            </a:r>
            <a:r>
              <a:rPr lang="en-CA" sz="2400" dirty="0" smtClean="0">
                <a:latin typeface="Arial" panose="020B0604020202020204" pitchFamily="34" charset="0"/>
                <a:cs typeface="Arial" panose="020B0604020202020204" pitchFamily="34" charset="0"/>
              </a:rPr>
              <a:t>penalties for:</a:t>
            </a:r>
            <a:endParaRPr lang="en-CA" sz="2400" dirty="0">
              <a:latin typeface="Arial" panose="020B0604020202020204" pitchFamily="34" charset="0"/>
              <a:cs typeface="Arial" panose="020B0604020202020204" pitchFamily="34" charset="0"/>
            </a:endParaRPr>
          </a:p>
          <a:p>
            <a:pPr lvl="1"/>
            <a:r>
              <a:rPr lang="en-CA" sz="2400" dirty="0">
                <a:latin typeface="Arial" panose="020B0604020202020204" pitchFamily="34" charset="0"/>
                <a:cs typeface="Arial" panose="020B0604020202020204" pitchFamily="34" charset="0"/>
              </a:rPr>
              <a:t>Bid-rigging.</a:t>
            </a:r>
          </a:p>
          <a:p>
            <a:pPr lvl="1"/>
            <a:r>
              <a:rPr lang="en-CA" sz="2400" dirty="0">
                <a:latin typeface="Arial" panose="020B0604020202020204" pitchFamily="34" charset="0"/>
                <a:cs typeface="Arial" panose="020B0604020202020204" pitchFamily="34" charset="0"/>
              </a:rPr>
              <a:t>Conspiracies to lessen competition.</a:t>
            </a:r>
          </a:p>
          <a:p>
            <a:pPr lvl="1"/>
            <a:r>
              <a:rPr lang="en-CA" sz="2400" dirty="0">
                <a:latin typeface="Arial" panose="020B0604020202020204" pitchFamily="34" charset="0"/>
                <a:cs typeface="Arial" panose="020B0604020202020204" pitchFamily="34" charset="0"/>
              </a:rPr>
              <a:t>Price discrimination.</a:t>
            </a:r>
          </a:p>
          <a:p>
            <a:pPr lvl="1"/>
            <a:r>
              <a:rPr lang="en-CA" sz="2400" dirty="0">
                <a:latin typeface="Arial" panose="020B0604020202020204" pitchFamily="34" charset="0"/>
                <a:cs typeface="Arial" panose="020B0604020202020204" pitchFamily="34" charset="0"/>
              </a:rPr>
              <a:t>Price maintenance.</a:t>
            </a:r>
          </a:p>
          <a:p>
            <a:pPr lvl="1"/>
            <a:r>
              <a:rPr lang="en-CA" sz="2400" dirty="0">
                <a:latin typeface="Arial" panose="020B0604020202020204" pitchFamily="34" charset="0"/>
                <a:cs typeface="Arial" panose="020B0604020202020204" pitchFamily="34" charset="0"/>
              </a:rPr>
              <a:t>Refusal to supply.</a:t>
            </a:r>
          </a:p>
          <a:p>
            <a:pPr lvl="1"/>
            <a:r>
              <a:rPr lang="en-CA" sz="2400" dirty="0">
                <a:latin typeface="Arial" panose="020B0604020202020204" pitchFamily="34" charset="0"/>
                <a:cs typeface="Arial" panose="020B0604020202020204" pitchFamily="34" charset="0"/>
              </a:rPr>
              <a:t>Predatory pricing.</a:t>
            </a:r>
          </a:p>
          <a:p>
            <a:pPr lvl="1"/>
            <a:r>
              <a:rPr lang="en-CA" sz="2400" dirty="0" smtClean="0">
                <a:latin typeface="Arial" panose="020B0604020202020204" pitchFamily="34" charset="0"/>
                <a:cs typeface="Arial" panose="020B0604020202020204" pitchFamily="34" charset="0"/>
              </a:rPr>
              <a:t>Mergers</a:t>
            </a:r>
            <a:r>
              <a:rPr lang="en-CA" sz="2400" dirty="0">
                <a:latin typeface="Arial" panose="020B0604020202020204" pitchFamily="34" charset="0"/>
                <a:cs typeface="Arial" panose="020B0604020202020204" pitchFamily="34" charset="0"/>
              </a:rPr>
              <a:t>.</a:t>
            </a:r>
          </a:p>
          <a:p>
            <a:pPr lvl="1"/>
            <a:r>
              <a:rPr lang="en-CA" sz="2400" dirty="0">
                <a:latin typeface="Arial" panose="020B0604020202020204" pitchFamily="34" charset="0"/>
                <a:cs typeface="Arial" panose="020B0604020202020204" pitchFamily="34" charset="0"/>
              </a:rPr>
              <a:t>Abuse of dominance.</a:t>
            </a:r>
          </a:p>
          <a:p>
            <a:pPr lvl="1"/>
            <a:r>
              <a:rPr lang="en-CA" sz="2400" dirty="0">
                <a:latin typeface="Arial" panose="020B0604020202020204" pitchFamily="34" charset="0"/>
                <a:cs typeface="Arial" panose="020B0604020202020204" pitchFamily="34" charset="0"/>
              </a:rPr>
              <a:t>Tied selling.</a:t>
            </a:r>
          </a:p>
          <a:p>
            <a:pPr lvl="0"/>
            <a:endParaRPr lang="en-CA" dirty="0"/>
          </a:p>
        </p:txBody>
      </p:sp>
      <p:sp>
        <p:nvSpPr>
          <p:cNvPr id="4" name="Slide Number Placeholder 3"/>
          <p:cNvSpPr>
            <a:spLocks noGrp="1"/>
          </p:cNvSpPr>
          <p:nvPr>
            <p:ph type="sldNum" sz="quarter" idx="12"/>
          </p:nvPr>
        </p:nvSpPr>
        <p:spPr/>
        <p:txBody>
          <a:bodyPr/>
          <a:lstStyle/>
          <a:p>
            <a:fld id="{ECFE619D-D33D-4C39-A0A0-6C9BA9DB92A0}" type="slidenum">
              <a:rPr lang="en-CA" smtClean="0"/>
              <a:t>34</a:t>
            </a:fld>
            <a:endParaRPr lang="en-CA" dirty="0"/>
          </a:p>
        </p:txBody>
      </p:sp>
      <p:sp>
        <p:nvSpPr>
          <p:cNvPr id="5" name="Title 4"/>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CA" sz="3600" dirty="0" smtClean="0">
                <a:latin typeface="Arial" panose="020B0604020202020204" pitchFamily="34" charset="0"/>
                <a:cs typeface="Arial" panose="020B0604020202020204" pitchFamily="34" charset="0"/>
              </a:rPr>
              <a:t>COMPETITION ACT - FOCUS</a:t>
            </a:r>
            <a:endParaRPr lang="en-C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451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5344"/>
            <a:ext cx="8229600" cy="4251928"/>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lvl="0"/>
            <a:endParaRPr lang="en-CA" sz="9600" dirty="0" smtClean="0">
              <a:latin typeface="Arial" panose="020B0604020202020204" pitchFamily="34" charset="0"/>
              <a:cs typeface="Arial" panose="020B0604020202020204" pitchFamily="34" charset="0"/>
            </a:endParaRPr>
          </a:p>
          <a:p>
            <a:pPr lvl="0"/>
            <a:r>
              <a:rPr lang="en-CA" sz="9600" dirty="0" smtClean="0">
                <a:latin typeface="Arial" panose="020B0604020202020204" pitchFamily="34" charset="0"/>
                <a:cs typeface="Arial" panose="020B0604020202020204" pitchFamily="34" charset="0"/>
              </a:rPr>
              <a:t>Spend of $CAD 16 billion/yr. </a:t>
            </a:r>
          </a:p>
          <a:p>
            <a:pPr lvl="0"/>
            <a:endParaRPr lang="en-CA" sz="9600" dirty="0">
              <a:latin typeface="Arial" panose="020B0604020202020204" pitchFamily="34" charset="0"/>
              <a:cs typeface="Arial" panose="020B0604020202020204" pitchFamily="34" charset="0"/>
            </a:endParaRPr>
          </a:p>
          <a:p>
            <a:pPr lvl="0"/>
            <a:r>
              <a:rPr lang="en-CA" sz="9600" dirty="0" smtClean="0">
                <a:latin typeface="Arial" panose="020B0604020202020204" pitchFamily="34" charset="0"/>
                <a:cs typeface="Arial" panose="020B0604020202020204" pitchFamily="34" charset="0"/>
              </a:rPr>
              <a:t>Estimated 75,000 contracts</a:t>
            </a:r>
          </a:p>
          <a:p>
            <a:pPr lvl="0"/>
            <a:endParaRPr lang="en-CA" sz="9600" dirty="0" smtClean="0">
              <a:latin typeface="Arial" panose="020B0604020202020204" pitchFamily="34" charset="0"/>
              <a:cs typeface="Arial" panose="020B0604020202020204" pitchFamily="34" charset="0"/>
            </a:endParaRPr>
          </a:p>
          <a:p>
            <a:pPr lvl="0"/>
            <a:r>
              <a:rPr lang="en-CA" sz="9600" dirty="0" smtClean="0">
                <a:latin typeface="Arial" panose="020B0604020202020204" pitchFamily="34" charset="0"/>
                <a:cs typeface="Arial" panose="020B0604020202020204" pitchFamily="34" charset="0"/>
              </a:rPr>
              <a:t>Uses a well legislated and regulated process</a:t>
            </a:r>
          </a:p>
          <a:p>
            <a:pPr marL="109728" lvl="0" indent="0">
              <a:buNone/>
            </a:pPr>
            <a:endParaRPr lang="en-CA" sz="9600" dirty="0" smtClean="0">
              <a:latin typeface="Arial" panose="020B0604020202020204" pitchFamily="34" charset="0"/>
              <a:cs typeface="Arial" panose="020B0604020202020204" pitchFamily="34" charset="0"/>
            </a:endParaRPr>
          </a:p>
          <a:p>
            <a:pPr lvl="0"/>
            <a:r>
              <a:rPr lang="en-CA" sz="9600" dirty="0" smtClean="0">
                <a:latin typeface="Arial" panose="020B0604020202020204" pitchFamily="34" charset="0"/>
                <a:cs typeface="Arial" panose="020B0604020202020204" pitchFamily="34" charset="0"/>
              </a:rPr>
              <a:t>Significant governance provided by related legislation</a:t>
            </a:r>
          </a:p>
          <a:p>
            <a:pPr lvl="0"/>
            <a:endParaRPr lang="en-CA" sz="9600" dirty="0">
              <a:latin typeface="Arial" panose="020B0604020202020204" pitchFamily="34" charset="0"/>
              <a:cs typeface="Arial" panose="020B0604020202020204" pitchFamily="34" charset="0"/>
            </a:endParaRPr>
          </a:p>
          <a:p>
            <a:pPr lvl="0"/>
            <a:r>
              <a:rPr lang="en-CA" sz="9600" dirty="0" smtClean="0">
                <a:latin typeface="Arial" panose="020B0604020202020204" pitchFamily="34" charset="0"/>
                <a:cs typeface="Arial" panose="020B0604020202020204" pitchFamily="34" charset="0"/>
              </a:rPr>
              <a:t>Transparency, openness &amp; fairness </a:t>
            </a:r>
          </a:p>
          <a:p>
            <a:pPr lvl="1"/>
            <a:r>
              <a:rPr lang="en-CA" sz="9200" dirty="0" smtClean="0">
                <a:latin typeface="Arial" panose="020B0604020202020204" pitchFamily="34" charset="0"/>
                <a:cs typeface="Arial" panose="020B0604020202020204" pitchFamily="34" charset="0"/>
              </a:rPr>
              <a:t>Acknowledged by stakeholders</a:t>
            </a:r>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35</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CA" sz="2400" dirty="0" smtClean="0">
                <a:latin typeface="Arial" panose="020B0604020202020204" pitchFamily="34" charset="0"/>
                <a:cs typeface="Arial" panose="020B0604020202020204" pitchFamily="34" charset="0"/>
              </a:rPr>
              <a:t>CANADIAN FEDERAL PROCUREMENT - EFFECTIVENESS</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575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4093915"/>
          </a:xfrm>
        </p:spPr>
        <p:style>
          <a:lnRef idx="2">
            <a:schemeClr val="accent2"/>
          </a:lnRef>
          <a:fillRef idx="1">
            <a:schemeClr val="lt1"/>
          </a:fillRef>
          <a:effectRef idx="0">
            <a:schemeClr val="accent2"/>
          </a:effectRef>
          <a:fontRef idx="minor">
            <a:schemeClr val="dk1"/>
          </a:fontRef>
        </p:style>
        <p:txBody>
          <a:bodyPr>
            <a:normAutofit/>
          </a:bodyPr>
          <a:lstStyle/>
          <a:p>
            <a:r>
              <a:rPr lang="en-CA" sz="2400" dirty="0" smtClean="0">
                <a:latin typeface="Arial" panose="020B0604020202020204" pitchFamily="34" charset="0"/>
                <a:cs typeface="Arial" panose="020B0604020202020204" pitchFamily="34" charset="0"/>
              </a:rPr>
              <a:t>Cadre </a:t>
            </a:r>
            <a:r>
              <a:rPr lang="en-CA" sz="2400" dirty="0">
                <a:latin typeface="Arial" panose="020B0604020202020204" pitchFamily="34" charset="0"/>
                <a:cs typeface="Arial" panose="020B0604020202020204" pitchFamily="34" charset="0"/>
              </a:rPr>
              <a:t>of well qualified professionals in government</a:t>
            </a:r>
          </a:p>
          <a:p>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Effective separation of duties </a:t>
            </a:r>
            <a:r>
              <a:rPr lang="en-CA" sz="2400" dirty="0" smtClean="0">
                <a:latin typeface="Arial" panose="020B0604020202020204" pitchFamily="34" charset="0"/>
                <a:cs typeface="Arial" panose="020B0604020202020204" pitchFamily="34" charset="0"/>
              </a:rPr>
              <a:t>within </a:t>
            </a:r>
            <a:r>
              <a:rPr lang="en-CA" sz="2400" dirty="0">
                <a:latin typeface="Arial" panose="020B0604020202020204" pitchFamily="34" charset="0"/>
                <a:cs typeface="Arial" panose="020B0604020202020204" pitchFamily="34" charset="0"/>
              </a:rPr>
              <a:t>government</a:t>
            </a:r>
          </a:p>
          <a:p>
            <a:endParaRPr lang="en-CA" sz="2400" dirty="0">
              <a:latin typeface="Arial" panose="020B0604020202020204" pitchFamily="34" charset="0"/>
              <a:cs typeface="Arial" panose="020B0604020202020204" pitchFamily="34" charset="0"/>
            </a:endParaRPr>
          </a:p>
          <a:p>
            <a:pPr lvl="0"/>
            <a:r>
              <a:rPr lang="en-CA" sz="2400" dirty="0">
                <a:latin typeface="Arial" panose="020B0604020202020204" pitchFamily="34" charset="0"/>
                <a:cs typeface="Arial" panose="020B0604020202020204" pitchFamily="34" charset="0"/>
              </a:rPr>
              <a:t>Well ordered  and educated supply market </a:t>
            </a:r>
          </a:p>
          <a:p>
            <a:pPr marL="109728" lvl="0" indent="0">
              <a:buNone/>
            </a:pPr>
            <a:endParaRPr lang="en-CA" sz="2400" dirty="0">
              <a:latin typeface="Arial" panose="020B0604020202020204" pitchFamily="34" charset="0"/>
              <a:cs typeface="Arial" panose="020B0604020202020204" pitchFamily="34" charset="0"/>
            </a:endParaRPr>
          </a:p>
          <a:p>
            <a:pPr lvl="0"/>
            <a:r>
              <a:rPr lang="en-CA" sz="2400" dirty="0" smtClean="0">
                <a:latin typeface="Arial" panose="020B0604020202020204" pitchFamily="34" charset="0"/>
                <a:cs typeface="Arial" panose="020B0604020202020204" pitchFamily="34" charset="0"/>
              </a:rPr>
              <a:t>High degree of prosecution certainty for transgressions</a:t>
            </a:r>
            <a:endParaRPr lang="en-CA" sz="2400" dirty="0">
              <a:latin typeface="Arial" panose="020B0604020202020204" pitchFamily="34" charset="0"/>
              <a:cs typeface="Arial" panose="020B0604020202020204" pitchFamily="34" charset="0"/>
            </a:endParaRPr>
          </a:p>
          <a:p>
            <a:pPr lvl="0"/>
            <a:endParaRPr lang="en-CA" sz="2400" dirty="0">
              <a:latin typeface="Arial" panose="020B0604020202020204" pitchFamily="34" charset="0"/>
              <a:cs typeface="Arial" panose="020B0604020202020204" pitchFamily="34" charset="0"/>
            </a:endParaRPr>
          </a:p>
          <a:p>
            <a:pPr lvl="0"/>
            <a:r>
              <a:rPr lang="en-CA" sz="2400" dirty="0">
                <a:latin typeface="Arial" panose="020B0604020202020204" pitchFamily="34" charset="0"/>
                <a:cs typeface="Arial" panose="020B0604020202020204" pitchFamily="34" charset="0"/>
              </a:rPr>
              <a:t>Significance of penalties for transgressions</a:t>
            </a:r>
          </a:p>
          <a:p>
            <a:pPr lvl="0"/>
            <a:endParaRPr lang="en-CA" sz="2400" dirty="0">
              <a:latin typeface="Arial" panose="020B0604020202020204" pitchFamily="34" charset="0"/>
              <a:cs typeface="Arial" panose="020B0604020202020204" pitchFamily="34" charset="0"/>
            </a:endParaRPr>
          </a:p>
          <a:p>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36</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CA" sz="2400" dirty="0">
                <a:latin typeface="Arial" panose="020B0604020202020204" pitchFamily="34" charset="0"/>
                <a:cs typeface="Arial" panose="020B0604020202020204" pitchFamily="34" charset="0"/>
              </a:rPr>
              <a:t>CANADIAN FEDERAL PROCUREMENT - EFFECTIVENESS</a:t>
            </a:r>
          </a:p>
        </p:txBody>
      </p:sp>
    </p:spTree>
    <p:extLst>
      <p:ext uri="{BB962C8B-B14F-4D97-AF65-F5344CB8AC3E}">
        <p14:creationId xmlns:p14="http://schemas.microsoft.com/office/powerpoint/2010/main" val="1941131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E619D-D33D-4C39-A0A0-6C9BA9DB92A0}" type="slidenum">
              <a:rPr lang="en-CA" smtClean="0"/>
              <a:t>37</a:t>
            </a:fld>
            <a:endParaRPr lang="en-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43694"/>
            <a:ext cx="4968552" cy="209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71600" y="3068960"/>
            <a:ext cx="7560840" cy="4247317"/>
          </a:xfrm>
          <a:prstGeom prst="rect">
            <a:avLst/>
          </a:prstGeom>
          <a:noFill/>
        </p:spPr>
        <p:txBody>
          <a:bodyPr wrap="square" rtlCol="0">
            <a:spAutoFit/>
          </a:bodyPr>
          <a:lstStyle/>
          <a:p>
            <a:pPr algn="ctr"/>
            <a:r>
              <a:rPr lang="en-CA" sz="2000" b="1" dirty="0" smtClean="0"/>
              <a:t>Muchas Gracias – Thank you </a:t>
            </a:r>
            <a:endParaRPr lang="en-CA" sz="2000" b="1" dirty="0"/>
          </a:p>
          <a:p>
            <a:pPr algn="ctr"/>
            <a:endParaRPr lang="en-CA" dirty="0" smtClean="0"/>
          </a:p>
          <a:p>
            <a:pPr algn="ctr"/>
            <a:r>
              <a:rPr lang="en-CA" dirty="0" smtClean="0"/>
              <a:t>John </a:t>
            </a:r>
            <a:r>
              <a:rPr lang="en-CA" dirty="0"/>
              <a:t>Brooks</a:t>
            </a:r>
          </a:p>
          <a:p>
            <a:pPr algn="ctr"/>
            <a:endParaRPr lang="en-CA" dirty="0" smtClean="0"/>
          </a:p>
          <a:p>
            <a:pPr algn="ctr"/>
            <a:r>
              <a:rPr lang="en-CA" dirty="0" smtClean="0"/>
              <a:t>ANJO </a:t>
            </a:r>
            <a:r>
              <a:rPr lang="en-CA" dirty="0"/>
              <a:t>Global Consulting Ltd</a:t>
            </a:r>
          </a:p>
          <a:p>
            <a:pPr algn="ctr"/>
            <a:endParaRPr lang="en-CA" dirty="0" smtClean="0"/>
          </a:p>
          <a:p>
            <a:pPr algn="ctr"/>
            <a:r>
              <a:rPr lang="en-CA" dirty="0" smtClean="0"/>
              <a:t>Ottawa</a:t>
            </a:r>
            <a:r>
              <a:rPr lang="en-CA" dirty="0"/>
              <a:t>, CANADA</a:t>
            </a:r>
          </a:p>
          <a:p>
            <a:pPr algn="ctr"/>
            <a:endParaRPr lang="en-CA" dirty="0" smtClean="0">
              <a:hlinkClick r:id="rId3"/>
            </a:endParaRPr>
          </a:p>
          <a:p>
            <a:pPr algn="ctr"/>
            <a:r>
              <a:rPr lang="en-CA" dirty="0" smtClean="0">
                <a:hlinkClick r:id="rId3"/>
              </a:rPr>
              <a:t>jfbrooks@sympatico.ca</a:t>
            </a:r>
            <a:endParaRPr lang="en-CA" dirty="0"/>
          </a:p>
          <a:p>
            <a:pPr algn="ctr"/>
            <a:endParaRPr lang="en-CA" dirty="0" smtClean="0"/>
          </a:p>
          <a:p>
            <a:pPr algn="ctr"/>
            <a:r>
              <a:rPr lang="en-CA" dirty="0" smtClean="0"/>
              <a:t>1-613-286-0541</a:t>
            </a:r>
            <a:endParaRPr lang="en-CA" dirty="0"/>
          </a:p>
          <a:p>
            <a:endParaRPr lang="en-CA" dirty="0" smtClean="0"/>
          </a:p>
          <a:p>
            <a:endParaRPr lang="en-CA" dirty="0"/>
          </a:p>
          <a:p>
            <a:endParaRPr lang="en-CA" dirty="0" smtClean="0"/>
          </a:p>
          <a:p>
            <a:endParaRPr lang="en-CA" dirty="0"/>
          </a:p>
        </p:txBody>
      </p:sp>
    </p:spTree>
    <p:extLst>
      <p:ext uri="{BB962C8B-B14F-4D97-AF65-F5344CB8AC3E}">
        <p14:creationId xmlns:p14="http://schemas.microsoft.com/office/powerpoint/2010/main" val="2825739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1.bp.blogspot.com/-xq2blvZOBlo/T3rr_516NsI/AAAAAAAAAqU/-H8-6FIMOpg/s1600/regional-canada-map.jpg"/>
          <p:cNvPicPr/>
          <p:nvPr/>
        </p:nvPicPr>
        <p:blipFill>
          <a:blip r:embed="rId2">
            <a:extLst>
              <a:ext uri="{28A0092B-C50C-407E-A947-70E740481C1C}">
                <a14:useLocalDpi xmlns:a14="http://schemas.microsoft.com/office/drawing/2010/main" val="0"/>
              </a:ext>
            </a:extLst>
          </a:blip>
          <a:srcRect/>
          <a:stretch>
            <a:fillRect/>
          </a:stretch>
        </p:blipFill>
        <p:spPr bwMode="auto">
          <a:xfrm>
            <a:off x="605481" y="404665"/>
            <a:ext cx="7998967" cy="5544616"/>
          </a:xfrm>
          <a:prstGeom prst="rect">
            <a:avLst/>
          </a:prstGeom>
          <a:noFill/>
          <a:ln>
            <a:noFill/>
          </a:ln>
        </p:spPr>
      </p:pic>
      <p:sp>
        <p:nvSpPr>
          <p:cNvPr id="3" name="Slide Number Placeholder 2"/>
          <p:cNvSpPr>
            <a:spLocks noGrp="1"/>
          </p:cNvSpPr>
          <p:nvPr>
            <p:ph type="sldNum" sz="quarter" idx="12"/>
          </p:nvPr>
        </p:nvSpPr>
        <p:spPr/>
        <p:txBody>
          <a:bodyPr/>
          <a:lstStyle/>
          <a:p>
            <a:fld id="{ECFE619D-D33D-4C39-A0A0-6C9BA9DB92A0}" type="slidenum">
              <a:rPr lang="en-CA" smtClean="0"/>
              <a:t>4</a:t>
            </a:fld>
            <a:endParaRPr lang="en-CA" dirty="0"/>
          </a:p>
        </p:txBody>
      </p:sp>
    </p:spTree>
    <p:extLst>
      <p:ext uri="{BB962C8B-B14F-4D97-AF65-F5344CB8AC3E}">
        <p14:creationId xmlns:p14="http://schemas.microsoft.com/office/powerpoint/2010/main" val="399938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10000"/>
          </a:bodyPr>
          <a:lstStyle/>
          <a:p>
            <a:pPr lvl="0"/>
            <a:r>
              <a:rPr lang="en-CA" b="1" dirty="0" smtClean="0"/>
              <a:t>Population </a:t>
            </a:r>
            <a:r>
              <a:rPr lang="en-CA" b="1" dirty="0"/>
              <a:t>(2012 est.): 34 Million</a:t>
            </a:r>
            <a:endParaRPr lang="en-CA" dirty="0"/>
          </a:p>
          <a:p>
            <a:pPr lvl="0"/>
            <a:endParaRPr lang="en-CA" b="1" dirty="0" smtClean="0"/>
          </a:p>
          <a:p>
            <a:pPr lvl="0"/>
            <a:r>
              <a:rPr lang="en-CA" b="1" dirty="0" smtClean="0"/>
              <a:t>GDP </a:t>
            </a:r>
            <a:r>
              <a:rPr lang="en-CA" b="1" dirty="0"/>
              <a:t>= $1.839 Trillion (2013 est.)</a:t>
            </a:r>
            <a:endParaRPr lang="en-CA" dirty="0"/>
          </a:p>
          <a:p>
            <a:pPr lvl="0"/>
            <a:endParaRPr lang="en-CA" b="1" dirty="0" smtClean="0"/>
          </a:p>
          <a:p>
            <a:pPr lvl="0"/>
            <a:r>
              <a:rPr lang="en-CA" b="1" dirty="0" smtClean="0"/>
              <a:t>GDP </a:t>
            </a:r>
            <a:r>
              <a:rPr lang="en-CA" b="1" dirty="0"/>
              <a:t>growth = 1.9% (2012 est.) </a:t>
            </a:r>
            <a:endParaRPr lang="en-CA" dirty="0"/>
          </a:p>
          <a:p>
            <a:pPr lvl="0"/>
            <a:endParaRPr lang="en-CA" b="1" dirty="0" smtClean="0"/>
          </a:p>
          <a:p>
            <a:pPr lvl="0" algn="just"/>
            <a:r>
              <a:rPr lang="en-CA" b="1" dirty="0" smtClean="0"/>
              <a:t>Member </a:t>
            </a:r>
            <a:r>
              <a:rPr lang="en-CA" b="1" dirty="0"/>
              <a:t>of the G7, G8, </a:t>
            </a:r>
            <a:r>
              <a:rPr lang="en-CA" b="1" dirty="0" smtClean="0"/>
              <a:t>G20, NATO, NORAD, NAFTA, OECD, WTO/GPA, many bilateral trade agreements</a:t>
            </a:r>
          </a:p>
          <a:p>
            <a:pPr lvl="0" algn="just"/>
            <a:endParaRPr lang="en-CA" b="1" dirty="0" smtClean="0"/>
          </a:p>
          <a:p>
            <a:pPr lvl="0" algn="just"/>
            <a:r>
              <a:rPr lang="en-CA" b="1" dirty="0" smtClean="0"/>
              <a:t>Two official languages – English and French</a:t>
            </a:r>
          </a:p>
          <a:p>
            <a:pPr lvl="0" algn="just"/>
            <a:endParaRPr lang="en-CA" b="1" dirty="0"/>
          </a:p>
          <a:p>
            <a:pPr lvl="0" algn="just"/>
            <a:r>
              <a:rPr lang="en-CA" b="1" dirty="0" smtClean="0"/>
              <a:t>Multi ethnic population</a:t>
            </a:r>
          </a:p>
          <a:p>
            <a:pPr lvl="0"/>
            <a:endParaRPr lang="en-CA" b="1" dirty="0" smtClean="0"/>
          </a:p>
        </p:txBody>
      </p:sp>
      <p:sp>
        <p:nvSpPr>
          <p:cNvPr id="3" name="Slide Number Placeholder 2"/>
          <p:cNvSpPr>
            <a:spLocks noGrp="1"/>
          </p:cNvSpPr>
          <p:nvPr>
            <p:ph type="sldNum" sz="quarter" idx="12"/>
          </p:nvPr>
        </p:nvSpPr>
        <p:spPr/>
        <p:txBody>
          <a:bodyPr/>
          <a:lstStyle/>
          <a:p>
            <a:fld id="{ECFE619D-D33D-4C39-A0A0-6C9BA9DB92A0}" type="slidenum">
              <a:rPr lang="en-CA" smtClean="0"/>
              <a:t>5</a:t>
            </a:fld>
            <a:endParaRPr lang="en-CA" dirty="0"/>
          </a:p>
        </p:txBody>
      </p:sp>
      <p:sp>
        <p:nvSpPr>
          <p:cNvPr id="4" name="Title 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CA" dirty="0" smtClean="0"/>
              <a:t>CANADIAN FACTS</a:t>
            </a:r>
            <a:endParaRPr lang="en-CA" dirty="0"/>
          </a:p>
        </p:txBody>
      </p:sp>
    </p:spTree>
    <p:extLst>
      <p:ext uri="{BB962C8B-B14F-4D97-AF65-F5344CB8AC3E}">
        <p14:creationId xmlns:p14="http://schemas.microsoft.com/office/powerpoint/2010/main" val="397798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165923"/>
          </a:xfrm>
        </p:spPr>
        <p:txBody>
          <a:bodyPr>
            <a:normAutofit fontScale="25000" lnSpcReduction="20000"/>
          </a:bodyPr>
          <a:lstStyle/>
          <a:p>
            <a:endParaRPr lang="en-CA" dirty="0"/>
          </a:p>
          <a:p>
            <a:pPr algn="just"/>
            <a:r>
              <a:rPr lang="en-CA" sz="9600" b="1" dirty="0" smtClean="0"/>
              <a:t>Federal - </a:t>
            </a:r>
            <a:r>
              <a:rPr lang="en-CA" sz="9600" dirty="0" smtClean="0"/>
              <a:t>responsible </a:t>
            </a:r>
            <a:r>
              <a:rPr lang="en-CA" sz="9600" dirty="0"/>
              <a:t>for issues that affect Canada as a whole country such as international relations, immigration, criminal law, taxes, national defence, and foreign policy. </a:t>
            </a:r>
          </a:p>
          <a:p>
            <a:pPr algn="just"/>
            <a:endParaRPr lang="en-CA" sz="9600" b="1" dirty="0"/>
          </a:p>
          <a:p>
            <a:pPr algn="just"/>
            <a:endParaRPr lang="en-CA" sz="9600" b="1" dirty="0" smtClean="0"/>
          </a:p>
          <a:p>
            <a:pPr algn="just"/>
            <a:r>
              <a:rPr lang="en-CA" sz="9600" b="1" dirty="0" smtClean="0"/>
              <a:t>Provincial - </a:t>
            </a:r>
            <a:r>
              <a:rPr lang="en-CA" sz="9600" dirty="0" smtClean="0"/>
              <a:t>responsible </a:t>
            </a:r>
            <a:r>
              <a:rPr lang="en-CA" sz="9600" dirty="0"/>
              <a:t>for issues that affect the province as a whole such as education, health care, the environment, agriculture, and highways</a:t>
            </a:r>
            <a:r>
              <a:rPr lang="en-CA" sz="9600" dirty="0" smtClean="0"/>
              <a:t>.</a:t>
            </a:r>
          </a:p>
          <a:p>
            <a:pPr marL="109728" indent="0" algn="just">
              <a:buNone/>
            </a:pPr>
            <a:endParaRPr lang="en-CA" sz="9600" b="1" dirty="0" smtClean="0"/>
          </a:p>
          <a:p>
            <a:pPr algn="just"/>
            <a:endParaRPr lang="en-CA" sz="9600" b="1" dirty="0" smtClean="0"/>
          </a:p>
          <a:p>
            <a:pPr algn="just"/>
            <a:r>
              <a:rPr lang="en-CA" sz="9600" b="1" dirty="0" smtClean="0"/>
              <a:t>Municipal – responsible for community </a:t>
            </a:r>
            <a:r>
              <a:rPr lang="en-CA" sz="9600" dirty="0" smtClean="0"/>
              <a:t>issues such </a:t>
            </a:r>
            <a:r>
              <a:rPr lang="en-CA" sz="9600" dirty="0"/>
              <a:t>as public parks, libraries, social services, local police and fire services, garbage removal, recycling, and public transportation.   </a:t>
            </a:r>
          </a:p>
        </p:txBody>
      </p:sp>
      <p:sp>
        <p:nvSpPr>
          <p:cNvPr id="4" name="Slide Number Placeholder 3"/>
          <p:cNvSpPr>
            <a:spLocks noGrp="1"/>
          </p:cNvSpPr>
          <p:nvPr>
            <p:ph type="sldNum" sz="quarter" idx="12"/>
          </p:nvPr>
        </p:nvSpPr>
        <p:spPr/>
        <p:txBody>
          <a:bodyPr/>
          <a:lstStyle/>
          <a:p>
            <a:fld id="{ECFE619D-D33D-4C39-A0A0-6C9BA9DB92A0}" type="slidenum">
              <a:rPr lang="en-CA" smtClean="0"/>
              <a:t>6</a:t>
            </a:fld>
            <a:endParaRPr lang="en-CA" dirty="0"/>
          </a:p>
        </p:txBody>
      </p:sp>
      <p:sp>
        <p:nvSpPr>
          <p:cNvPr id="5" name="Title 4"/>
          <p:cNvSpPr>
            <a:spLocks noGrp="1"/>
          </p:cNvSpPr>
          <p:nvPr>
            <p:ph type="title"/>
          </p:nvPr>
        </p:nvSpPr>
        <p:spPr>
          <a:xfrm>
            <a:off x="457200" y="274638"/>
            <a:ext cx="8229600" cy="850106"/>
          </a:xfrm>
        </p:spPr>
        <p:style>
          <a:lnRef idx="2">
            <a:schemeClr val="accent1"/>
          </a:lnRef>
          <a:fillRef idx="1">
            <a:schemeClr val="lt1"/>
          </a:fillRef>
          <a:effectRef idx="0">
            <a:schemeClr val="accent1"/>
          </a:effectRef>
          <a:fontRef idx="minor">
            <a:schemeClr val="dk1"/>
          </a:fontRef>
        </p:style>
        <p:txBody>
          <a:bodyPr>
            <a:normAutofit/>
          </a:bodyPr>
          <a:lstStyle/>
          <a:p>
            <a:r>
              <a:rPr lang="en-CA" sz="3200" dirty="0" smtClean="0"/>
              <a:t>CANADA – three levels of government</a:t>
            </a:r>
            <a:endParaRPr lang="en-CA" sz="3200" dirty="0"/>
          </a:p>
        </p:txBody>
      </p:sp>
    </p:spTree>
    <p:extLst>
      <p:ext uri="{BB962C8B-B14F-4D97-AF65-F5344CB8AC3E}">
        <p14:creationId xmlns:p14="http://schemas.microsoft.com/office/powerpoint/2010/main" val="2605702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95944"/>
          </a:xfrm>
        </p:spPr>
        <p:style>
          <a:lnRef idx="1">
            <a:schemeClr val="accent6"/>
          </a:lnRef>
          <a:fillRef idx="2">
            <a:schemeClr val="accent6"/>
          </a:fillRef>
          <a:effectRef idx="1">
            <a:schemeClr val="accent6"/>
          </a:effectRef>
          <a:fontRef idx="minor">
            <a:schemeClr val="dk1"/>
          </a:fontRef>
        </p:style>
        <p:txBody>
          <a:bodyPr/>
          <a:lstStyle/>
          <a:p>
            <a:r>
              <a:rPr lang="en-CA" dirty="0" smtClean="0"/>
              <a:t>Doing Business – 17</a:t>
            </a:r>
            <a:r>
              <a:rPr lang="en-CA" baseline="30000" dirty="0" smtClean="0"/>
              <a:t>th</a:t>
            </a:r>
            <a:r>
              <a:rPr lang="en-CA" dirty="0" smtClean="0"/>
              <a:t> of 183 economies</a:t>
            </a:r>
          </a:p>
          <a:p>
            <a:endParaRPr lang="en-CA" dirty="0"/>
          </a:p>
          <a:p>
            <a:endParaRPr lang="en-CA" dirty="0" smtClean="0"/>
          </a:p>
          <a:p>
            <a:r>
              <a:rPr lang="en-CA" dirty="0" smtClean="0"/>
              <a:t>Competitiveness – 14</a:t>
            </a:r>
            <a:r>
              <a:rPr lang="en-CA" baseline="30000" dirty="0" smtClean="0"/>
              <a:t>th</a:t>
            </a:r>
            <a:r>
              <a:rPr lang="en-CA" dirty="0" smtClean="0"/>
              <a:t> of 148 countries</a:t>
            </a:r>
          </a:p>
          <a:p>
            <a:endParaRPr lang="en-CA" dirty="0"/>
          </a:p>
          <a:p>
            <a:endParaRPr lang="en-CA" dirty="0" smtClean="0"/>
          </a:p>
          <a:p>
            <a:r>
              <a:rPr lang="en-CA" dirty="0" smtClean="0"/>
              <a:t>Transparency  - 9</a:t>
            </a:r>
            <a:r>
              <a:rPr lang="en-CA" baseline="30000" dirty="0" smtClean="0"/>
              <a:t>th</a:t>
            </a:r>
            <a:r>
              <a:rPr lang="en-CA" dirty="0" smtClean="0"/>
              <a:t> of 174 countries</a:t>
            </a:r>
            <a:endParaRPr lang="en-CA" dirty="0"/>
          </a:p>
        </p:txBody>
      </p:sp>
      <p:sp>
        <p:nvSpPr>
          <p:cNvPr id="3" name="Slide Number Placeholder 2"/>
          <p:cNvSpPr>
            <a:spLocks noGrp="1"/>
          </p:cNvSpPr>
          <p:nvPr>
            <p:ph type="sldNum" sz="quarter" idx="12"/>
          </p:nvPr>
        </p:nvSpPr>
        <p:spPr/>
        <p:txBody>
          <a:bodyPr/>
          <a:lstStyle/>
          <a:p>
            <a:fld id="{ECFE619D-D33D-4C39-A0A0-6C9BA9DB92A0}" type="slidenum">
              <a:rPr lang="en-CA" smtClean="0"/>
              <a:t>7</a:t>
            </a:fld>
            <a:endParaRPr lang="en-CA" dirty="0"/>
          </a:p>
        </p:txBody>
      </p:sp>
      <p:sp>
        <p:nvSpPr>
          <p:cNvPr id="4" name="Title 3"/>
          <p:cNvSpPr>
            <a:spLocks noGrp="1"/>
          </p:cNvSpPr>
          <p:nvPr>
            <p:ph type="title"/>
          </p:nvPr>
        </p:nvSpPr>
        <p:spPr/>
        <p:txBody>
          <a:bodyPr/>
          <a:lstStyle/>
          <a:p>
            <a:r>
              <a:rPr lang="en-CA" dirty="0" smtClean="0"/>
              <a:t>INTERNATIONAL INDICES</a:t>
            </a:r>
            <a:endParaRPr lang="en-CA" dirty="0"/>
          </a:p>
        </p:txBody>
      </p:sp>
    </p:spTree>
    <p:extLst>
      <p:ext uri="{BB962C8B-B14F-4D97-AF65-F5344CB8AC3E}">
        <p14:creationId xmlns:p14="http://schemas.microsoft.com/office/powerpoint/2010/main" val="356328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FE619D-D33D-4C39-A0A0-6C9BA9DB92A0}" type="slidenum">
              <a:rPr lang="en-CA" smtClean="0"/>
              <a:t>8</a:t>
            </a:fld>
            <a:endParaRPr lang="en-CA" dirty="0"/>
          </a:p>
        </p:txBody>
      </p:sp>
      <p:sp>
        <p:nvSpPr>
          <p:cNvPr id="2" name="Title 1"/>
          <p:cNvSpPr>
            <a:spLocks noGrp="1"/>
          </p:cNvSpPr>
          <p:nvPr>
            <p:ph type="title"/>
          </p:nvPr>
        </p:nvSpPr>
        <p:spPr>
          <a:xfrm>
            <a:off x="323528" y="274638"/>
            <a:ext cx="8363272" cy="922114"/>
          </a:xfrm>
        </p:spPr>
        <p:style>
          <a:lnRef idx="2">
            <a:schemeClr val="accent1"/>
          </a:lnRef>
          <a:fillRef idx="1">
            <a:schemeClr val="lt1"/>
          </a:fillRef>
          <a:effectRef idx="0">
            <a:schemeClr val="accent1"/>
          </a:effectRef>
          <a:fontRef idx="minor">
            <a:schemeClr val="dk1"/>
          </a:fontRef>
        </p:style>
        <p:txBody>
          <a:bodyPr>
            <a:normAutofit/>
          </a:bodyPr>
          <a:lstStyle/>
          <a:p>
            <a:r>
              <a:rPr lang="en-CA" sz="3200" dirty="0" smtClean="0"/>
              <a:t>CORRUPTIONS PERCEPTION INDEX 2012</a:t>
            </a:r>
            <a:endParaRPr lang="en-CA"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7315"/>
            <a:ext cx="8372227" cy="445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5157192"/>
            <a:ext cx="4392488"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99792" y="5949280"/>
            <a:ext cx="5328592" cy="338554"/>
          </a:xfrm>
          <a:prstGeom prst="rect">
            <a:avLst/>
          </a:prstGeom>
          <a:noFill/>
        </p:spPr>
        <p:txBody>
          <a:bodyPr wrap="square" rtlCol="0">
            <a:spAutoFit/>
          </a:bodyPr>
          <a:lstStyle/>
          <a:p>
            <a:r>
              <a:rPr lang="en-CA" sz="1600" dirty="0" smtClean="0"/>
              <a:t>Source: Transparency International report – 2012)</a:t>
            </a:r>
            <a:endParaRPr lang="en-CA" sz="1600" dirty="0"/>
          </a:p>
        </p:txBody>
      </p:sp>
    </p:spTree>
    <p:extLst>
      <p:ext uri="{BB962C8B-B14F-4D97-AF65-F5344CB8AC3E}">
        <p14:creationId xmlns:p14="http://schemas.microsoft.com/office/powerpoint/2010/main" val="2848508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E619D-D33D-4C39-A0A0-6C9BA9DB92A0}" type="slidenum">
              <a:rPr lang="en-CA" smtClean="0"/>
              <a:t>9</a:t>
            </a:fld>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2425"/>
            <a:ext cx="8784976" cy="545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04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15128</TotalTime>
  <Words>2755</Words>
  <Application>Microsoft Office PowerPoint</Application>
  <PresentationFormat>On-screen Show (4:3)</PresentationFormat>
  <Paragraphs>497</Paragraphs>
  <Slides>37</Slides>
  <Notes>26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Government Procurement and Competition Policy - Anti-Corruption   The Canadian Approach </vt:lpstr>
      <vt:lpstr>SCOPE OF PRESENTATION</vt:lpstr>
      <vt:lpstr>PowerPoint Presentation</vt:lpstr>
      <vt:lpstr>PowerPoint Presentation</vt:lpstr>
      <vt:lpstr>CANADIAN FACTS</vt:lpstr>
      <vt:lpstr>CANADA – three levels of government</vt:lpstr>
      <vt:lpstr>INTERNATIONAL INDICES</vt:lpstr>
      <vt:lpstr>CORRUPTIONS PERCEPTION INDEX 2012</vt:lpstr>
      <vt:lpstr>PowerPoint Presentation</vt:lpstr>
      <vt:lpstr>PowerPoint Presentation</vt:lpstr>
      <vt:lpstr>Canada’s Economy </vt:lpstr>
      <vt:lpstr>PUBLIC PROCUREMENT </vt:lpstr>
      <vt:lpstr>FEDERAL PROCUREMENT</vt:lpstr>
      <vt:lpstr>FEDERAL PUBLIC PROCUREMENT IN CANADA </vt:lpstr>
      <vt:lpstr>PUBLIC PROCUREMENT – FRAMEWORK</vt:lpstr>
      <vt:lpstr>Federal Procurement - Framework</vt:lpstr>
      <vt:lpstr>FEDERAL PROCUREMENT FRAMEWORK</vt:lpstr>
      <vt:lpstr>PROCUREMENT – BEST PRACTICES</vt:lpstr>
      <vt:lpstr>PROCUREMENT – BEST PRACTICES</vt:lpstr>
      <vt:lpstr>SMALL &amp; MEDIUM ENTERPRISES</vt:lpstr>
      <vt:lpstr>ABORIGINAL SET ASIDES</vt:lpstr>
      <vt:lpstr>PROCUREMENT COMPLAINTS</vt:lpstr>
      <vt:lpstr>NON - COMPETITIVE ACTIONS</vt:lpstr>
      <vt:lpstr>NON-COMPETITIVE INDICATORS</vt:lpstr>
      <vt:lpstr>NON COMPETITION - PREVENTION</vt:lpstr>
      <vt:lpstr> PWGSC's Integrity Framework (1) </vt:lpstr>
      <vt:lpstr>PWGSC's Integrity Framework (2)</vt:lpstr>
      <vt:lpstr>PWGSC's Integrity Framework (3)</vt:lpstr>
      <vt:lpstr>PWGSC's Integrity Framework (5)</vt:lpstr>
      <vt:lpstr>PWGSC's Integrity Framework (6)</vt:lpstr>
      <vt:lpstr>PWGSC's Integrity Framework (7)</vt:lpstr>
      <vt:lpstr>PWGSC's Integrity Framework (8)</vt:lpstr>
      <vt:lpstr>CANADIAN COMPETITION BUREAU</vt:lpstr>
      <vt:lpstr>COMPETITION ACT - FOCUS</vt:lpstr>
      <vt:lpstr>CANADIAN FEDERAL PROCUREMENT - EFFECTIVENESS</vt:lpstr>
      <vt:lpstr>CANADIAN FEDERAL PROCUREMENT - EFFECTIVENESS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Procurement and Competition Policy - Anti-Corruption' in Canada</dc:title>
  <dc:creator>John Brooks</dc:creator>
  <cp:lastModifiedBy>Helena</cp:lastModifiedBy>
  <cp:revision>147</cp:revision>
  <dcterms:created xsi:type="dcterms:W3CDTF">2013-08-29T14:35:54Z</dcterms:created>
  <dcterms:modified xsi:type="dcterms:W3CDTF">2013-09-18T00:30:10Z</dcterms:modified>
</cp:coreProperties>
</file>